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51" r:id="rId1"/>
  </p:sldMasterIdLst>
  <p:notesMasterIdLst>
    <p:notesMasterId r:id="rId35"/>
  </p:notesMasterIdLst>
  <p:handoutMasterIdLst>
    <p:handoutMasterId r:id="rId36"/>
  </p:handoutMasterIdLst>
  <p:sldIdLst>
    <p:sldId id="256" r:id="rId2"/>
    <p:sldId id="504" r:id="rId3"/>
    <p:sldId id="472" r:id="rId4"/>
    <p:sldId id="461" r:id="rId5"/>
    <p:sldId id="505" r:id="rId6"/>
    <p:sldId id="524" r:id="rId7"/>
    <p:sldId id="522" r:id="rId8"/>
    <p:sldId id="523" r:id="rId9"/>
    <p:sldId id="497" r:id="rId10"/>
    <p:sldId id="525" r:id="rId11"/>
    <p:sldId id="537" r:id="rId12"/>
    <p:sldId id="552" r:id="rId13"/>
    <p:sldId id="534" r:id="rId14"/>
    <p:sldId id="530" r:id="rId15"/>
    <p:sldId id="528" r:id="rId16"/>
    <p:sldId id="545" r:id="rId17"/>
    <p:sldId id="546" r:id="rId18"/>
    <p:sldId id="547" r:id="rId19"/>
    <p:sldId id="548" r:id="rId20"/>
    <p:sldId id="549" r:id="rId21"/>
    <p:sldId id="550" r:id="rId22"/>
    <p:sldId id="551" r:id="rId23"/>
    <p:sldId id="511" r:id="rId24"/>
    <p:sldId id="541" r:id="rId25"/>
    <p:sldId id="542" r:id="rId26"/>
    <p:sldId id="543" r:id="rId27"/>
    <p:sldId id="554" r:id="rId28"/>
    <p:sldId id="553" r:id="rId29"/>
    <p:sldId id="555" r:id="rId30"/>
    <p:sldId id="485" r:id="rId31"/>
    <p:sldId id="487" r:id="rId32"/>
    <p:sldId id="544" r:id="rId33"/>
    <p:sldId id="540" r:id="rId3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6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6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6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6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6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16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16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16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16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9F416"/>
    <a:srgbClr val="0000FF"/>
    <a:srgbClr val="20B2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36" autoAdjust="0"/>
    <p:restoredTop sz="97861" autoAdjust="0"/>
  </p:normalViewPr>
  <p:slideViewPr>
    <p:cSldViewPr>
      <p:cViewPr>
        <p:scale>
          <a:sx n="175" d="100"/>
          <a:sy n="175" d="100"/>
        </p:scale>
        <p:origin x="-768" y="-6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1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notesViewPr>
    <p:cSldViewPr>
      <p:cViewPr varScale="1">
        <p:scale>
          <a:sx n="93" d="100"/>
          <a:sy n="93" d="100"/>
        </p:scale>
        <p:origin x="-368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B5384D-9B48-498B-8F12-5398F08D0E81}" type="datetimeFigureOut">
              <a:rPr lang="en-US" smtClean="0"/>
              <a:pPr/>
              <a:t>10/16/19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C0D068-0AF3-4641-92DF-1D620AC71A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172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F53F0EC8-9F8B-42E9-ADF6-9A923ADE0B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6305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6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B3A7BC-2B92-48D0-9C05-D8E06F089B69}" type="slidenum">
              <a:rPr lang="en-US"/>
              <a:pPr/>
              <a:t>1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baseline="0" dirty="0" smtClean="0"/>
          </a:p>
          <a:p>
            <a:pPr eaLnBrk="1" hangingPunct="1"/>
            <a:endParaRPr lang="en-US" baseline="0" dirty="0" smtClean="0"/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5D030422-DB69-C147-AA13-95D8662FF1DB}" type="slidenum">
              <a:rPr lang="en-US" sz="1200">
                <a:latin typeface="Calibri" charset="0"/>
                <a:cs typeface="ＭＳ Ｐゴシック" charset="0"/>
              </a:rPr>
              <a:pPr algn="r" eaLnBrk="1" hangingPunct="1"/>
              <a:t>4</a:t>
            </a:fld>
            <a:endParaRPr lang="en-US" sz="1200">
              <a:latin typeface="Calibri" charset="0"/>
              <a:cs typeface="ＭＳ Ｐゴシック" charset="0"/>
            </a:endParaRPr>
          </a:p>
        </p:txBody>
      </p:sp>
      <p:sp>
        <p:nvSpPr>
          <p:cNvPr id="5427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276" name="Rectangle 1027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57200"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358EAE-AD8D-41AA-B58F-1C456CD5EC12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3E5AC-F6ED-4DEF-9355-39DFC7E2AE8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F28A-6C0E-434A-931E-B84D039DD2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6BCDFB-6BB5-4F6D-BBBD-F3DA5786DB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1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1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1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1"/>
          </a:xfrm>
        </p:spPr>
        <p:txBody>
          <a:bodyPr/>
          <a:lstStyle>
            <a:lvl1pPr>
              <a:defRPr/>
            </a:lvl1pPr>
          </a:lstStyle>
          <a:p>
            <a:fld id="{954E8538-EA40-40C4-890E-B458D754353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9B61F6-4837-4B95-A7CF-5066D4F4A6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AD1A4E-3AA4-473C-A509-CB557CBE95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A22970-13D8-450C-A433-64925F1D921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D8ABC3-24D3-44E9-88F2-3B1B8757C46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B8792F-FCAA-47CB-AC6F-62D6F1976FE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C7960A-CE1C-4DD8-99B2-18709A2C6AA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51998B-6169-40E9-B763-8A7DA3FB3D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1455C6-4C23-4169-8517-E5A0528A13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hlink">
                <a:gamma/>
                <a:shade val="46275"/>
                <a:invGamma/>
              </a:schemeClr>
            </a:gs>
            <a:gs pos="100000">
              <a:schemeClr val="hlink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59439C1-788C-463D-9D34-7A1D7CBA2BE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1" Type="http://schemas.microsoft.com/office/2007/relationships/media" Target="../media/media5.mov"/><Relationship Id="rId2" Type="http://schemas.openxmlformats.org/officeDocument/2006/relationships/video" Target="../media/media5.mo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8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2.png"/><Relationship Id="rId5" Type="http://schemas.openxmlformats.org/officeDocument/2006/relationships/image" Target="../media/image33.JPG"/><Relationship Id="rId6" Type="http://schemas.openxmlformats.org/officeDocument/2006/relationships/image" Target="../media/image34.jpg"/><Relationship Id="rId7" Type="http://schemas.openxmlformats.org/officeDocument/2006/relationships/image" Target="../media/image35.jpe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3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152400"/>
            <a:ext cx="7772400" cy="1470025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Two distinct modes of IP</a:t>
            </a:r>
            <a:r>
              <a:rPr lang="en-US" sz="2400" baseline="-25000" dirty="0" smtClean="0">
                <a:solidFill>
                  <a:srgbClr val="FFFF00"/>
                </a:solidFill>
              </a:rPr>
              <a:t>3</a:t>
            </a:r>
            <a:r>
              <a:rPr lang="en-US" sz="2400" dirty="0" smtClean="0">
                <a:solidFill>
                  <a:srgbClr val="FFFF00"/>
                </a:solidFill>
              </a:rPr>
              <a:t>-mediated Ca</a:t>
            </a:r>
            <a:r>
              <a:rPr lang="en-US" sz="2400" baseline="30000" dirty="0" smtClean="0">
                <a:solidFill>
                  <a:srgbClr val="FFFF00"/>
                </a:solidFill>
              </a:rPr>
              <a:t>2+</a:t>
            </a:r>
            <a:r>
              <a:rPr lang="en-US" sz="2400" dirty="0" smtClean="0">
                <a:solidFill>
                  <a:srgbClr val="FFFF00"/>
                </a:solidFill>
              </a:rPr>
              <a:t> release during global Ca</a:t>
            </a:r>
            <a:r>
              <a:rPr lang="en-US" sz="2400" baseline="30000" dirty="0" smtClean="0">
                <a:solidFill>
                  <a:srgbClr val="FFFF00"/>
                </a:solidFill>
              </a:rPr>
              <a:t>2+</a:t>
            </a:r>
            <a:r>
              <a:rPr lang="en-US" sz="2400" dirty="0" smtClean="0">
                <a:solidFill>
                  <a:srgbClr val="FFFF00"/>
                </a:solidFill>
              </a:rPr>
              <a:t> spikes and waves </a:t>
            </a:r>
            <a:br>
              <a:rPr lang="en-US" sz="2400" dirty="0" smtClean="0">
                <a:solidFill>
                  <a:srgbClr val="FFFF00"/>
                </a:solidFill>
              </a:rPr>
            </a:br>
            <a:r>
              <a:rPr lang="en-US" sz="1800" dirty="0" smtClean="0"/>
              <a:t>Re-examining an old question with some new techniques</a:t>
            </a:r>
            <a:endParaRPr lang="en-US" sz="2400" b="1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533400" y="228600"/>
            <a:ext cx="7848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0" y="5715000"/>
            <a:ext cx="91440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i="1" dirty="0"/>
              <a:t>Ian </a:t>
            </a:r>
            <a:r>
              <a:rPr lang="en-US" sz="1800" b="1" i="1" dirty="0" smtClean="0"/>
              <a:t>Parker, Jeff Lock</a:t>
            </a:r>
            <a:endParaRPr lang="en-US" sz="1800" dirty="0"/>
          </a:p>
          <a:p>
            <a:pPr algn="ctr"/>
            <a:endParaRPr lang="en-US" sz="1400" i="1" dirty="0" smtClean="0"/>
          </a:p>
          <a:p>
            <a:pPr algn="ctr"/>
            <a:r>
              <a:rPr lang="en-US" sz="1400" i="1" dirty="0" smtClean="0"/>
              <a:t>Departments of Neurobiology &amp; Behavior, Physiology &amp; Biophysics, University of California, Irvine</a:t>
            </a:r>
            <a:endParaRPr lang="en-US" sz="1400" i="1" dirty="0"/>
          </a:p>
        </p:txBody>
      </p:sp>
      <p:pic>
        <p:nvPicPr>
          <p:cNvPr id="7" name="Picture 6" descr="view of uc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2819400"/>
            <a:ext cx="8534400" cy="27432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609600" y="2057400"/>
            <a:ext cx="7848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219200" y="1600200"/>
            <a:ext cx="662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/>
              <a:t>Calcium </a:t>
            </a:r>
            <a:r>
              <a:rPr lang="en-US" sz="1400" b="1" i="1" dirty="0" err="1" smtClean="0"/>
              <a:t>Signalling</a:t>
            </a:r>
            <a:r>
              <a:rPr lang="en-US" sz="1400" b="1" i="1" dirty="0" smtClean="0"/>
              <a:t> Conference in Fez – 10/29/2019</a:t>
            </a:r>
            <a:endParaRPr lang="en-US" sz="1400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6705600" y="5181600"/>
            <a:ext cx="21090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UCI campus on a clear winter day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Two distinct modes of Ca</a:t>
            </a:r>
            <a:r>
              <a:rPr lang="en-US" sz="2400" baseline="30000" dirty="0" smtClean="0">
                <a:solidFill>
                  <a:srgbClr val="FFFF00"/>
                </a:solidFill>
              </a:rPr>
              <a:t>2+</a:t>
            </a:r>
            <a:r>
              <a:rPr lang="en-US" sz="2400" dirty="0" smtClean="0">
                <a:solidFill>
                  <a:srgbClr val="FFFF00"/>
                </a:solidFill>
              </a:rPr>
              <a:t> liberation during IP</a:t>
            </a:r>
            <a:r>
              <a:rPr lang="en-US" sz="2400" baseline="-25000" dirty="0" smtClean="0">
                <a:solidFill>
                  <a:srgbClr val="FFFF00"/>
                </a:solidFill>
              </a:rPr>
              <a:t>3</a:t>
            </a:r>
            <a:r>
              <a:rPr lang="en-US" sz="2400" dirty="0" smtClean="0">
                <a:solidFill>
                  <a:srgbClr val="FFFF00"/>
                </a:solidFill>
              </a:rPr>
              <a:t>-evoked spikes:</a:t>
            </a:r>
            <a:br>
              <a:rPr lang="en-US" sz="2400" dirty="0" smtClean="0">
                <a:solidFill>
                  <a:srgbClr val="FFFF00"/>
                </a:solidFill>
              </a:rPr>
            </a:br>
            <a:r>
              <a:rPr lang="en-US" sz="2000" dirty="0" smtClean="0"/>
              <a:t>An initial flurry of puffs (‘</a:t>
            </a:r>
            <a:r>
              <a:rPr lang="en-US" sz="2000" dirty="0" smtClean="0">
                <a:solidFill>
                  <a:srgbClr val="FFFF00"/>
                </a:solidFill>
              </a:rPr>
              <a:t>punctate</a:t>
            </a:r>
            <a:r>
              <a:rPr lang="en-US" sz="2000" dirty="0" smtClean="0"/>
              <a:t>’ release) then a temporally and spatially smoother ‘</a:t>
            </a:r>
            <a:r>
              <a:rPr lang="en-US" sz="2000" dirty="0" smtClean="0">
                <a:solidFill>
                  <a:srgbClr val="FFFF00"/>
                </a:solidFill>
              </a:rPr>
              <a:t>diffuse</a:t>
            </a:r>
            <a:r>
              <a:rPr lang="en-US" sz="2000" dirty="0" smtClean="0"/>
              <a:t>’ release.</a:t>
            </a:r>
            <a:endParaRPr lang="en-US" sz="20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33400" y="1295400"/>
            <a:ext cx="7848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Picture 3" descr="SD-slow_med_fas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4000"/>
            <a:ext cx="6778752" cy="450037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752600" y="2286000"/>
            <a:ext cx="0" cy="15240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28600" y="61722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All experiments done in zero Ca</a:t>
            </a:r>
            <a:r>
              <a:rPr lang="en-US" sz="1400" baseline="30000" dirty="0" smtClean="0"/>
              <a:t>2+</a:t>
            </a:r>
            <a:r>
              <a:rPr lang="en-US" sz="1400" dirty="0" smtClean="0"/>
              <a:t> + </a:t>
            </a:r>
            <a:r>
              <a:rPr lang="en-US" sz="1400" dirty="0" smtClean="0"/>
              <a:t>0.3 </a:t>
            </a:r>
            <a:r>
              <a:rPr lang="en-US" sz="1400" dirty="0" err="1" smtClean="0"/>
              <a:t>mM</a:t>
            </a:r>
            <a:r>
              <a:rPr lang="en-US" sz="1400" dirty="0" smtClean="0"/>
              <a:t> EGTA </a:t>
            </a:r>
            <a:r>
              <a:rPr lang="en-US" sz="1400" dirty="0" smtClean="0"/>
              <a:t>bathing solution </a:t>
            </a:r>
            <a:r>
              <a:rPr lang="en-US" sz="1400" dirty="0" smtClean="0"/>
              <a:t>to avoid complications from Ca</a:t>
            </a:r>
            <a:r>
              <a:rPr lang="en-US" sz="1400" baseline="30000" dirty="0" smtClean="0"/>
              <a:t>2+</a:t>
            </a:r>
            <a:r>
              <a:rPr lang="en-US" sz="1400" dirty="0" smtClean="0"/>
              <a:t> influx: But similar results in normal 2 </a:t>
            </a:r>
            <a:r>
              <a:rPr lang="en-US" sz="1400" dirty="0" err="1" smtClean="0"/>
              <a:t>mM</a:t>
            </a:r>
            <a:r>
              <a:rPr lang="en-US" sz="1400" dirty="0" smtClean="0"/>
              <a:t> </a:t>
            </a:r>
            <a:r>
              <a:rPr lang="en-US" sz="1400" dirty="0"/>
              <a:t>Ca</a:t>
            </a:r>
            <a:r>
              <a:rPr lang="en-US" sz="1400" baseline="30000" dirty="0"/>
              <a:t>2</a:t>
            </a:r>
            <a:r>
              <a:rPr lang="en-US" sz="1400" baseline="30000" dirty="0" smtClean="0"/>
              <a:t>+ </a:t>
            </a:r>
            <a:r>
              <a:rPr lang="en-US" sz="1400" dirty="0" smtClean="0"/>
              <a:t>bathing solution.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72873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Puff activity during the rising phase of </a:t>
            </a:r>
            <a:r>
              <a:rPr lang="en-US" sz="2400" dirty="0">
                <a:solidFill>
                  <a:srgbClr val="FFFF00"/>
                </a:solidFill>
              </a:rPr>
              <a:t>the Ca</a:t>
            </a:r>
            <a:r>
              <a:rPr lang="en-US" sz="2400" baseline="30000" dirty="0">
                <a:solidFill>
                  <a:srgbClr val="FFFF00"/>
                </a:solidFill>
              </a:rPr>
              <a:t>2+</a:t>
            </a:r>
            <a:r>
              <a:rPr lang="en-US" sz="2400" dirty="0" smtClean="0">
                <a:solidFill>
                  <a:srgbClr val="FFFF00"/>
                </a:solidFill>
              </a:rPr>
              <a:t> spike tracks the rising global level of [Ca</a:t>
            </a:r>
            <a:r>
              <a:rPr lang="en-US" sz="2400" baseline="30000" dirty="0" smtClean="0">
                <a:solidFill>
                  <a:srgbClr val="FFFF00"/>
                </a:solidFill>
              </a:rPr>
              <a:t>2+</a:t>
            </a:r>
            <a:r>
              <a:rPr lang="en-US" sz="2400" dirty="0" smtClean="0">
                <a:solidFill>
                  <a:srgbClr val="FFFF00"/>
                </a:solidFill>
              </a:rPr>
              <a:t>]</a:t>
            </a:r>
            <a:endParaRPr lang="en-US" sz="2400" dirty="0">
              <a:solidFill>
                <a:srgbClr val="FFFF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33400" y="1219200"/>
            <a:ext cx="7848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Picture 2" descr="SDvsC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209800"/>
            <a:ext cx="7172815" cy="28956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838200" y="2590800"/>
            <a:ext cx="0" cy="1752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657600" y="5410200"/>
            <a:ext cx="1905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429000" y="5562600"/>
            <a:ext cx="23252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Increasing global [Ca</a:t>
            </a:r>
            <a:r>
              <a:rPr lang="en-US" sz="1600" baseline="30000" dirty="0" smtClean="0"/>
              <a:t>2+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555204" y="3298404"/>
            <a:ext cx="2210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Increasing puff activity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63573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Puff activity during the rising phase of </a:t>
            </a:r>
            <a:r>
              <a:rPr lang="en-US" sz="2400" dirty="0">
                <a:solidFill>
                  <a:srgbClr val="FFFF00"/>
                </a:solidFill>
              </a:rPr>
              <a:t>the Ca</a:t>
            </a:r>
            <a:r>
              <a:rPr lang="en-US" sz="2400" baseline="30000" dirty="0">
                <a:solidFill>
                  <a:srgbClr val="FFFF00"/>
                </a:solidFill>
              </a:rPr>
              <a:t>2+</a:t>
            </a:r>
            <a:r>
              <a:rPr lang="en-US" sz="2400" dirty="0" smtClean="0">
                <a:solidFill>
                  <a:srgbClr val="FFFF00"/>
                </a:solidFill>
              </a:rPr>
              <a:t> spike tracks the rising global level of [Ca</a:t>
            </a:r>
            <a:r>
              <a:rPr lang="en-US" sz="2400" baseline="30000" dirty="0" smtClean="0">
                <a:solidFill>
                  <a:srgbClr val="FFFF00"/>
                </a:solidFill>
              </a:rPr>
              <a:t>2+</a:t>
            </a:r>
            <a:r>
              <a:rPr lang="en-US" sz="2400" dirty="0" smtClean="0">
                <a:solidFill>
                  <a:srgbClr val="FFFF00"/>
                </a:solidFill>
              </a:rPr>
              <a:t>]</a:t>
            </a:r>
            <a:endParaRPr lang="en-US" sz="2400" dirty="0">
              <a:solidFill>
                <a:srgbClr val="FFFF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33400" y="1219200"/>
            <a:ext cx="7848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Picture 2" descr="SDvsC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209800"/>
            <a:ext cx="7172815" cy="28956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838200" y="2590800"/>
            <a:ext cx="0" cy="1752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657600" y="5410200"/>
            <a:ext cx="1905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429000" y="5562600"/>
            <a:ext cx="23252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Increasing global [Ca</a:t>
            </a:r>
            <a:r>
              <a:rPr lang="en-US" sz="1600" baseline="30000" dirty="0" smtClean="0"/>
              <a:t>2+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555204" y="3298404"/>
            <a:ext cx="2210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Increasing puff activity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228600" y="1447800"/>
            <a:ext cx="8763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These curves look very much like the classic bell-shaped curve for Ca</a:t>
            </a:r>
            <a:r>
              <a:rPr lang="en-US" sz="1600" baseline="30000" dirty="0" smtClean="0"/>
              <a:t>2+</a:t>
            </a:r>
            <a:r>
              <a:rPr lang="en-US" sz="1600" dirty="0" smtClean="0"/>
              <a:t>-dependence of IP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R channel opening.  Are puffs suppressed as global [Ca</a:t>
            </a:r>
            <a:r>
              <a:rPr lang="en-US" sz="1600" baseline="30000" dirty="0" smtClean="0"/>
              <a:t>2+</a:t>
            </a:r>
            <a:r>
              <a:rPr lang="en-US" sz="1600" dirty="0" smtClean="0"/>
              <a:t>] becomes high during a spike?  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08391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533400" y="1219200"/>
            <a:ext cx="7848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6200000">
            <a:off x="0" y="46482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Normalized ratio</a:t>
            </a:r>
          </a:p>
          <a:p>
            <a:r>
              <a:rPr lang="en-US" sz="1200" dirty="0" smtClean="0"/>
              <a:t>SD/peak global Ca</a:t>
            </a:r>
            <a:r>
              <a:rPr lang="en-US" sz="1200" baseline="30000" dirty="0" smtClean="0"/>
              <a:t>2+</a:t>
            </a:r>
            <a:endParaRPr lang="en-US" sz="1200" baseline="30000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28600" y="76200"/>
            <a:ext cx="8686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FF00"/>
                </a:solidFill>
              </a:rPr>
              <a:t>       NO!     Ca</a:t>
            </a:r>
            <a:r>
              <a:rPr lang="en-US" sz="2400" baseline="30000" dirty="0" smtClean="0">
                <a:solidFill>
                  <a:srgbClr val="FFFF00"/>
                </a:solidFill>
              </a:rPr>
              <a:t>2</a:t>
            </a:r>
            <a:r>
              <a:rPr lang="en-US" sz="2400" baseline="30000" dirty="0">
                <a:solidFill>
                  <a:srgbClr val="FFFF00"/>
                </a:solidFill>
              </a:rPr>
              <a:t>+</a:t>
            </a:r>
            <a:r>
              <a:rPr lang="en-US" sz="2400" dirty="0" smtClean="0">
                <a:solidFill>
                  <a:srgbClr val="FFFF00"/>
                </a:solidFill>
              </a:rPr>
              <a:t> puffs persist when cytosolic Ca</a:t>
            </a:r>
            <a:r>
              <a:rPr lang="en-US" sz="2400" baseline="30000" dirty="0" smtClean="0">
                <a:solidFill>
                  <a:srgbClr val="FFFF00"/>
                </a:solidFill>
              </a:rPr>
              <a:t>2+</a:t>
            </a:r>
            <a:r>
              <a:rPr lang="en-US" sz="2400" dirty="0" smtClean="0">
                <a:solidFill>
                  <a:srgbClr val="FFFF00"/>
                </a:solidFill>
              </a:rPr>
              <a:t> is elevated  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4" name="Picture 3" descr="Calcium Jum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286000"/>
            <a:ext cx="7042751" cy="4102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1600" y="1295400"/>
            <a:ext cx="6857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Ca</a:t>
            </a:r>
            <a:r>
              <a:rPr lang="en-US" sz="1800" baseline="30000" dirty="0" smtClean="0"/>
              <a:t>2</a:t>
            </a:r>
            <a:r>
              <a:rPr lang="en-US" sz="1800" baseline="30000" dirty="0"/>
              <a:t>+</a:t>
            </a:r>
            <a:r>
              <a:rPr lang="en-US" sz="1800" dirty="0"/>
              <a:t> jumps evoked by photolysis of caged Ca</a:t>
            </a:r>
            <a:r>
              <a:rPr lang="en-US" sz="1800" baseline="30000" dirty="0"/>
              <a:t>2+</a:t>
            </a:r>
            <a:r>
              <a:rPr lang="en-US" sz="1800" dirty="0"/>
              <a:t> </a:t>
            </a:r>
            <a:r>
              <a:rPr lang="en-US" sz="1800" dirty="0" smtClean="0"/>
              <a:t>do </a:t>
            </a:r>
            <a:r>
              <a:rPr lang="en-US" sz="1800" dirty="0"/>
              <a:t>not </a:t>
            </a:r>
            <a:r>
              <a:rPr lang="en-US" sz="1800" dirty="0" smtClean="0"/>
              <a:t>suppress </a:t>
            </a:r>
            <a:r>
              <a:rPr lang="en-US" sz="1800" dirty="0"/>
              <a:t>puff activity during subsequent IP</a:t>
            </a:r>
            <a:r>
              <a:rPr lang="en-US" sz="1800" baseline="-25000" dirty="0"/>
              <a:t>3</a:t>
            </a:r>
            <a:r>
              <a:rPr lang="en-US" sz="1800" dirty="0"/>
              <a:t>-mediated spikes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306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533400" y="1219200"/>
            <a:ext cx="7848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838200" y="2590800"/>
            <a:ext cx="0" cy="1752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CPA_ER depletio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286000"/>
            <a:ext cx="8001000" cy="320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1600200"/>
            <a:ext cx="7391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SD and global [Ca</a:t>
            </a:r>
            <a:r>
              <a:rPr lang="en-US" sz="1600" baseline="30000" dirty="0" smtClean="0"/>
              <a:t>2+</a:t>
            </a:r>
            <a:r>
              <a:rPr lang="en-US" sz="1600" dirty="0" smtClean="0"/>
              <a:t>] signals evoked by photoreleased i-IP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 following transient treatment with CPA to deplete ER Ca</a:t>
            </a:r>
            <a:r>
              <a:rPr lang="en-US" sz="1600" baseline="30000" dirty="0" smtClean="0"/>
              <a:t>2+ </a:t>
            </a:r>
            <a:r>
              <a:rPr lang="en-US" sz="1600" dirty="0" smtClean="0"/>
              <a:t>store.   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5562600"/>
            <a:ext cx="1752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2mM extracellular </a:t>
            </a:r>
            <a:r>
              <a:rPr lang="en-US" sz="1400" dirty="0" err="1" smtClean="0"/>
              <a:t>Ca</a:t>
            </a:r>
            <a:r>
              <a:rPr lang="en-US" sz="1400" dirty="0" smtClean="0"/>
              <a:t> </a:t>
            </a:r>
            <a:r>
              <a:rPr lang="en-US" sz="1400" baseline="30000" dirty="0" smtClean="0"/>
              <a:t>2+</a:t>
            </a:r>
            <a:r>
              <a:rPr lang="en-US" sz="1400" dirty="0" smtClean="0"/>
              <a:t> to allow ER refilling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2590800" y="5562600"/>
            <a:ext cx="1752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Zero extracellular </a:t>
            </a:r>
            <a:r>
              <a:rPr lang="en-US" sz="1400" dirty="0" err="1" smtClean="0"/>
              <a:t>Ca</a:t>
            </a:r>
            <a:r>
              <a:rPr lang="en-US" sz="1400" dirty="0" smtClean="0"/>
              <a:t> </a:t>
            </a:r>
            <a:r>
              <a:rPr lang="en-US" sz="1400" baseline="30000" dirty="0" smtClean="0"/>
              <a:t>2+</a:t>
            </a:r>
            <a:r>
              <a:rPr lang="en-US" sz="1400" dirty="0" smtClean="0"/>
              <a:t> to inhibit ER refilling</a:t>
            </a:r>
            <a:endParaRPr lang="en-US" sz="14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28600" y="76200"/>
            <a:ext cx="8686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FF00"/>
                </a:solidFill>
              </a:rPr>
              <a:t>Partial depletion of ER Ca</a:t>
            </a:r>
            <a:r>
              <a:rPr lang="en-US" sz="2400" baseline="30000" dirty="0" smtClean="0">
                <a:solidFill>
                  <a:srgbClr val="FFFF00"/>
                </a:solidFill>
              </a:rPr>
              <a:t>2+</a:t>
            </a:r>
            <a:r>
              <a:rPr lang="en-US" sz="2400" dirty="0" smtClean="0">
                <a:solidFill>
                  <a:srgbClr val="FFFF00"/>
                </a:solidFill>
              </a:rPr>
              <a:t> content suppresses puff activity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600" y="3048000"/>
            <a:ext cx="859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zero Ca</a:t>
            </a:r>
            <a:r>
              <a:rPr lang="en-US" sz="1400" baseline="30000" dirty="0" smtClean="0">
                <a:solidFill>
                  <a:schemeClr val="bg1"/>
                </a:solidFill>
              </a:rPr>
              <a:t>2+</a:t>
            </a:r>
            <a:endParaRPr lang="en-US" sz="1400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093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All three IP</a:t>
            </a:r>
            <a:r>
              <a:rPr lang="en-US" sz="2400" baseline="-25000" dirty="0" smtClean="0">
                <a:solidFill>
                  <a:srgbClr val="FFFF00"/>
                </a:solidFill>
              </a:rPr>
              <a:t>3</a:t>
            </a:r>
            <a:r>
              <a:rPr lang="en-US" sz="2400" dirty="0" smtClean="0">
                <a:solidFill>
                  <a:srgbClr val="FFFF00"/>
                </a:solidFill>
              </a:rPr>
              <a:t>R isoforms mediate both punctate and diffuse modes of Ca</a:t>
            </a:r>
            <a:r>
              <a:rPr lang="en-US" sz="2400" baseline="30000" dirty="0" smtClean="0">
                <a:solidFill>
                  <a:srgbClr val="FFFF00"/>
                </a:solidFill>
              </a:rPr>
              <a:t>2+</a:t>
            </a:r>
            <a:r>
              <a:rPr lang="en-US" sz="2400" dirty="0" smtClean="0">
                <a:solidFill>
                  <a:srgbClr val="FFFF00"/>
                </a:solidFill>
              </a:rPr>
              <a:t> liberation</a:t>
            </a:r>
            <a:endParaRPr lang="en-US" sz="2400" dirty="0">
              <a:solidFill>
                <a:srgbClr val="FFFF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33400" y="1219200"/>
            <a:ext cx="7848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Picture 3" descr="IP3Risoform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447800"/>
            <a:ext cx="4038600" cy="48352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2819400"/>
            <a:ext cx="289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SD and global [Ca</a:t>
            </a:r>
            <a:r>
              <a:rPr lang="en-US" sz="1600" baseline="30000" dirty="0" smtClean="0"/>
              <a:t>2+</a:t>
            </a:r>
            <a:r>
              <a:rPr lang="en-US" sz="1600" dirty="0" smtClean="0"/>
              <a:t>] signals evoked by </a:t>
            </a:r>
            <a:r>
              <a:rPr lang="en-US" sz="1600" dirty="0" err="1" smtClean="0"/>
              <a:t>carbachol</a:t>
            </a:r>
            <a:r>
              <a:rPr lang="en-US" sz="1600" dirty="0" smtClean="0"/>
              <a:t> in  HEK cells genetically-engineered to exclusively express single IP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R isoforms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7467600" y="1752600"/>
            <a:ext cx="152399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Wild-type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IP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R1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IP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R2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IP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R3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47884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TIRF imaging visualizes only signals arising near the PM. </a:t>
            </a:r>
            <a:br>
              <a:rPr lang="en-US" sz="2800" dirty="0" smtClean="0">
                <a:solidFill>
                  <a:srgbClr val="FFFF00"/>
                </a:solidFill>
              </a:rPr>
            </a:br>
            <a:r>
              <a:rPr lang="en-US" sz="2800" dirty="0" smtClean="0">
                <a:solidFill>
                  <a:srgbClr val="FFFF00"/>
                </a:solidFill>
              </a:rPr>
              <a:t>What’s happening in the cell interior?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95400" y="1371600"/>
            <a:ext cx="6425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Light-sheet </a:t>
            </a:r>
            <a:r>
              <a:rPr lang="en-US" sz="1800" dirty="0" smtClean="0"/>
              <a:t>imaging of puffs in an EGTA-loaded  HEK293 cell</a:t>
            </a:r>
            <a:endParaRPr lang="en-US" sz="1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09600" y="1295400"/>
            <a:ext cx="7848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" name="LLS_HEK R3_puffs (Converted)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1828800"/>
            <a:ext cx="5359400" cy="40195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62200" y="5105400"/>
            <a:ext cx="19410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‘raw’ Cal520 fluorescence 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3886200" y="4572000"/>
            <a:ext cx="612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 um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5029200" y="5105400"/>
            <a:ext cx="1801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standard deviation (SD)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plasma membrane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287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Ca</a:t>
            </a:r>
            <a:r>
              <a:rPr lang="en-US" sz="2800" baseline="30000" dirty="0" smtClean="0">
                <a:solidFill>
                  <a:srgbClr val="FFFF00"/>
                </a:solidFill>
              </a:rPr>
              <a:t>2+</a:t>
            </a:r>
            <a:r>
              <a:rPr lang="en-US" sz="2800" dirty="0" smtClean="0">
                <a:solidFill>
                  <a:srgbClr val="FFFF00"/>
                </a:solidFill>
              </a:rPr>
              <a:t> signals in the cell interior show pulsatile and diffuse patterns similar to signals near the PM imaged by TIRF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" y="1371600"/>
            <a:ext cx="7834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Light-sheet </a:t>
            </a:r>
            <a:r>
              <a:rPr lang="en-US" sz="1800" dirty="0" smtClean="0"/>
              <a:t>imaging of an i-IP</a:t>
            </a:r>
            <a:r>
              <a:rPr lang="en-US" sz="1800" baseline="-25000" dirty="0" smtClean="0"/>
              <a:t>3</a:t>
            </a:r>
            <a:r>
              <a:rPr lang="en-US" sz="1800" dirty="0" smtClean="0"/>
              <a:t>-evoked global Ca</a:t>
            </a:r>
            <a:r>
              <a:rPr lang="en-US" sz="1800" baseline="30000" dirty="0" smtClean="0"/>
              <a:t>2+</a:t>
            </a:r>
            <a:r>
              <a:rPr lang="en-US" sz="1800" dirty="0" smtClean="0"/>
              <a:t> spike in a HEK293 cell</a:t>
            </a:r>
            <a:endParaRPr lang="en-US" sz="1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09600" y="1295400"/>
            <a:ext cx="7848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Picture 2" descr="linescanSDimaging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828800"/>
            <a:ext cx="6324600" cy="43897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32336" y="2286000"/>
            <a:ext cx="1611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Raw fluorescence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7543800" y="3048000"/>
            <a:ext cx="95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SD signal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6172200" y="4038600"/>
            <a:ext cx="114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periphery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24600" y="4572000"/>
            <a:ext cx="890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3366FF"/>
                </a:solidFill>
              </a:rPr>
              <a:t>interior</a:t>
            </a:r>
            <a:endParaRPr lang="en-US" sz="1800" dirty="0">
              <a:solidFill>
                <a:srgbClr val="3366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33600" y="5562600"/>
            <a:ext cx="1295400" cy="76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25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What proportion of the Ca</a:t>
            </a:r>
            <a:r>
              <a:rPr lang="en-US" sz="2800" baseline="30000" dirty="0" smtClean="0">
                <a:solidFill>
                  <a:srgbClr val="FFFF00"/>
                </a:solidFill>
              </a:rPr>
              <a:t>2+</a:t>
            </a:r>
            <a:r>
              <a:rPr lang="en-US" sz="2800" dirty="0" smtClean="0">
                <a:solidFill>
                  <a:srgbClr val="FFFF00"/>
                </a:solidFill>
              </a:rPr>
              <a:t> released </a:t>
            </a:r>
            <a:r>
              <a:rPr lang="en-US" sz="2800" dirty="0">
                <a:solidFill>
                  <a:srgbClr val="FFFF00"/>
                </a:solidFill>
              </a:rPr>
              <a:t>during Ca</a:t>
            </a:r>
            <a:r>
              <a:rPr lang="en-US" sz="2800" baseline="30000" dirty="0">
                <a:solidFill>
                  <a:srgbClr val="FFFF00"/>
                </a:solidFill>
              </a:rPr>
              <a:t>2+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smtClean="0">
                <a:solidFill>
                  <a:srgbClr val="FFFF00"/>
                </a:solidFill>
              </a:rPr>
              <a:t>spikes arises from puffs vs. diffuse release</a:t>
            </a:r>
            <a:endParaRPr lang="en-US" sz="2800" dirty="0">
              <a:solidFill>
                <a:srgbClr val="FFFF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09600" y="1371600"/>
            <a:ext cx="7848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8" name="Picture 7" descr="1_ratio-S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592" y="1600200"/>
            <a:ext cx="4242816" cy="3657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52500" y="5638800"/>
            <a:ext cx="7239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Typical Ca</a:t>
            </a:r>
            <a:r>
              <a:rPr lang="en-US" sz="1800" baseline="30000" dirty="0" smtClean="0"/>
              <a:t>2+</a:t>
            </a:r>
            <a:r>
              <a:rPr lang="en-US" sz="1800" dirty="0" smtClean="0"/>
              <a:t> fluorescence trace and SD signal during the initial phase of a global  </a:t>
            </a:r>
            <a:r>
              <a:rPr lang="en-US" sz="1800" dirty="0"/>
              <a:t>Ca</a:t>
            </a:r>
            <a:r>
              <a:rPr lang="en-US" sz="1800" baseline="30000" dirty="0"/>
              <a:t>2</a:t>
            </a:r>
            <a:r>
              <a:rPr lang="en-US" sz="1800" baseline="30000" dirty="0" smtClean="0"/>
              <a:t>+ </a:t>
            </a:r>
            <a:r>
              <a:rPr lang="en-US" sz="1800" dirty="0" smtClean="0"/>
              <a:t>spike</a:t>
            </a:r>
          </a:p>
          <a:p>
            <a:endParaRPr lang="en-US" sz="1800" dirty="0"/>
          </a:p>
          <a:p>
            <a:pPr algn="ctr"/>
            <a:r>
              <a:rPr lang="en-US" sz="1400" dirty="0" smtClean="0"/>
              <a:t>[All traces are shown normalized to the same peak  height]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48380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What proportion of the Ca</a:t>
            </a:r>
            <a:r>
              <a:rPr lang="en-US" sz="2800" baseline="30000" dirty="0">
                <a:solidFill>
                  <a:srgbClr val="FFFF00"/>
                </a:solidFill>
              </a:rPr>
              <a:t>2+</a:t>
            </a:r>
            <a:r>
              <a:rPr lang="en-US" sz="2800" dirty="0">
                <a:solidFill>
                  <a:srgbClr val="FFFF00"/>
                </a:solidFill>
              </a:rPr>
              <a:t> released during Ca</a:t>
            </a:r>
            <a:r>
              <a:rPr lang="en-US" sz="2800" baseline="30000" dirty="0">
                <a:solidFill>
                  <a:srgbClr val="FFFF00"/>
                </a:solidFill>
              </a:rPr>
              <a:t>2+</a:t>
            </a:r>
            <a:r>
              <a:rPr lang="en-US" sz="2800" dirty="0">
                <a:solidFill>
                  <a:srgbClr val="FFFF00"/>
                </a:solidFill>
              </a:rPr>
              <a:t> spikes arises from puffs vs. diffuse release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09600" y="1371600"/>
            <a:ext cx="7848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Picture 3" descr="2_ratio-SD-efflux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592" y="1600200"/>
            <a:ext cx="4242816" cy="365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600" y="5638800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Calculate </a:t>
            </a:r>
            <a:r>
              <a:rPr lang="en-US" sz="1800" dirty="0" smtClean="0">
                <a:solidFill>
                  <a:srgbClr val="FF0000"/>
                </a:solidFill>
              </a:rPr>
              <a:t>Ca</a:t>
            </a:r>
            <a:r>
              <a:rPr lang="en-US" sz="1800" baseline="30000" dirty="0" smtClean="0">
                <a:solidFill>
                  <a:srgbClr val="FF0000"/>
                </a:solidFill>
              </a:rPr>
              <a:t>2+</a:t>
            </a:r>
            <a:r>
              <a:rPr lang="en-US" sz="1800" dirty="0" smtClean="0">
                <a:solidFill>
                  <a:srgbClr val="FF0000"/>
                </a:solidFill>
              </a:rPr>
              <a:t> efflux rate </a:t>
            </a:r>
            <a:r>
              <a:rPr lang="en-US" sz="1800" dirty="0" smtClean="0"/>
              <a:t>from differential of </a:t>
            </a:r>
            <a:r>
              <a:rPr lang="en-US" sz="1800" dirty="0"/>
              <a:t>Ca</a:t>
            </a:r>
            <a:r>
              <a:rPr lang="en-US" sz="1800" baseline="30000" dirty="0"/>
              <a:t>2+</a:t>
            </a:r>
            <a:r>
              <a:rPr lang="en-US" sz="1800" dirty="0" smtClean="0"/>
              <a:t> fluorescence trace minus estimated rate of </a:t>
            </a:r>
            <a:r>
              <a:rPr lang="en-US" sz="1800" dirty="0"/>
              <a:t>Ca</a:t>
            </a:r>
            <a:r>
              <a:rPr lang="en-US" sz="1800" baseline="30000" dirty="0"/>
              <a:t>2</a:t>
            </a:r>
            <a:r>
              <a:rPr lang="en-US" sz="1800" baseline="30000" dirty="0" smtClean="0"/>
              <a:t>+ </a:t>
            </a:r>
            <a:r>
              <a:rPr lang="en-US" sz="1800" dirty="0" smtClean="0"/>
              <a:t>sequestration from cytosol 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82084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Ca</a:t>
            </a:r>
            <a:r>
              <a:rPr lang="en-US" sz="2800" baseline="30000" dirty="0" smtClean="0">
                <a:solidFill>
                  <a:srgbClr val="FFFF00"/>
                </a:solidFill>
              </a:rPr>
              <a:t>2+</a:t>
            </a:r>
            <a:r>
              <a:rPr lang="en-US" sz="2800" dirty="0" smtClean="0">
                <a:solidFill>
                  <a:srgbClr val="FFFF00"/>
                </a:solidFill>
              </a:rPr>
              <a:t> oscillations as frequency-encoded transmission of information 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4" name="Picture 3" descr="oscillation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76400"/>
            <a:ext cx="2743200" cy="3829664"/>
          </a:xfrm>
          <a:prstGeom prst="rect">
            <a:avLst/>
          </a:prstGeom>
        </p:spPr>
      </p:pic>
      <p:pic>
        <p:nvPicPr>
          <p:cNvPr id="6" name="Picture 5" descr="DolmetschLewi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600200"/>
            <a:ext cx="2467428" cy="1524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4400" y="57912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Ca</a:t>
            </a:r>
            <a:r>
              <a:rPr lang="en-US" sz="1200" baseline="30000" dirty="0" smtClean="0"/>
              <a:t>2 +</a:t>
            </a:r>
            <a:r>
              <a:rPr lang="en-US" sz="1200" dirty="0" smtClean="0"/>
              <a:t> oscillations – repetitive spikes in global, cell-wide [Ca</a:t>
            </a:r>
            <a:r>
              <a:rPr lang="en-US" sz="1200" baseline="30000" dirty="0" smtClean="0"/>
              <a:t>2+</a:t>
            </a:r>
            <a:r>
              <a:rPr lang="en-US" sz="1200" dirty="0" smtClean="0"/>
              <a:t>] – evoked at increasing frequency by increasing [IP</a:t>
            </a:r>
            <a:r>
              <a:rPr lang="en-US" sz="1200" baseline="-25000" dirty="0" smtClean="0"/>
              <a:t>3</a:t>
            </a:r>
            <a:r>
              <a:rPr lang="en-US" sz="1200" dirty="0" smtClean="0"/>
              <a:t>]</a:t>
            </a:r>
            <a:endParaRPr lang="en-US" sz="1200" dirty="0"/>
          </a:p>
        </p:txBody>
      </p:sp>
      <p:pic>
        <p:nvPicPr>
          <p:cNvPr id="9" name="Picture 8" descr="calciumcla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200400"/>
            <a:ext cx="2471143" cy="228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81600" y="5715000"/>
            <a:ext cx="2971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Ca</a:t>
            </a:r>
            <a:r>
              <a:rPr lang="en-US" sz="1200" baseline="30000" dirty="0"/>
              <a:t>2 </a:t>
            </a:r>
            <a:r>
              <a:rPr lang="en-US" sz="1200" baseline="30000" dirty="0" smtClean="0"/>
              <a:t>+ </a:t>
            </a:r>
            <a:r>
              <a:rPr lang="en-US" sz="1200" dirty="0" smtClean="0"/>
              <a:t>clamp technique to induce repetitive, spatially and temporally homogeneous cytosolic  </a:t>
            </a:r>
            <a:r>
              <a:rPr lang="en-US" sz="1200" dirty="0"/>
              <a:t>Ca</a:t>
            </a:r>
            <a:r>
              <a:rPr lang="en-US" sz="1200" baseline="30000" dirty="0"/>
              <a:t>2 </a:t>
            </a:r>
            <a:r>
              <a:rPr lang="en-US" sz="1200" baseline="30000" dirty="0" smtClean="0"/>
              <a:t>+ </a:t>
            </a:r>
            <a:r>
              <a:rPr lang="en-US" sz="1200" dirty="0" smtClean="0"/>
              <a:t>spikes of</a:t>
            </a:r>
          </a:p>
          <a:p>
            <a:r>
              <a:rPr lang="en-US" sz="1200" dirty="0" smtClean="0"/>
              <a:t> ~ 1 </a:t>
            </a:r>
            <a:r>
              <a:rPr lang="en-US" sz="1400" dirty="0" err="1" smtClean="0">
                <a:latin typeface="Symbol" charset="2"/>
                <a:cs typeface="Symbol" charset="2"/>
              </a:rPr>
              <a:t>m</a:t>
            </a:r>
            <a:r>
              <a:rPr lang="en-US" sz="1200" dirty="0" err="1" smtClean="0"/>
              <a:t>M</a:t>
            </a:r>
            <a:endParaRPr lang="en-US" sz="12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09600" y="1219200"/>
            <a:ext cx="7848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838200" y="3124200"/>
            <a:ext cx="0" cy="1981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6200000">
            <a:off x="-164534" y="3898334"/>
            <a:ext cx="1398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20B2F4"/>
                </a:solidFill>
              </a:rPr>
              <a:t>Increasing [IP</a:t>
            </a:r>
            <a:r>
              <a:rPr lang="en-US" sz="1400" baseline="-25000" dirty="0" smtClean="0">
                <a:solidFill>
                  <a:srgbClr val="20B2F4"/>
                </a:solidFill>
              </a:rPr>
              <a:t>3</a:t>
            </a:r>
            <a:r>
              <a:rPr lang="en-US" sz="1400" dirty="0" smtClean="0">
                <a:solidFill>
                  <a:srgbClr val="20B2F4"/>
                </a:solidFill>
              </a:rPr>
              <a:t>]</a:t>
            </a:r>
            <a:endParaRPr lang="en-US" sz="1400" dirty="0">
              <a:solidFill>
                <a:srgbClr val="20B2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373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What proportion of the Ca</a:t>
            </a:r>
            <a:r>
              <a:rPr lang="en-US" sz="2800" baseline="30000" dirty="0">
                <a:solidFill>
                  <a:srgbClr val="FFFF00"/>
                </a:solidFill>
              </a:rPr>
              <a:t>2+</a:t>
            </a:r>
            <a:r>
              <a:rPr lang="en-US" sz="2800" dirty="0">
                <a:solidFill>
                  <a:srgbClr val="FFFF00"/>
                </a:solidFill>
              </a:rPr>
              <a:t> released during Ca</a:t>
            </a:r>
            <a:r>
              <a:rPr lang="en-US" sz="2800" baseline="30000" dirty="0">
                <a:solidFill>
                  <a:srgbClr val="FFFF00"/>
                </a:solidFill>
              </a:rPr>
              <a:t>2+</a:t>
            </a:r>
            <a:r>
              <a:rPr lang="en-US" sz="2800" dirty="0">
                <a:solidFill>
                  <a:srgbClr val="FFFF00"/>
                </a:solidFill>
              </a:rPr>
              <a:t> spikes arises from puffs vs. diffuse release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09600" y="1371600"/>
            <a:ext cx="7848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Picture 2" descr="3_ratio-SD-efflux-integra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592" y="1600200"/>
            <a:ext cx="4242816" cy="3657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0600" y="5638800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Calculate </a:t>
            </a:r>
            <a:r>
              <a:rPr lang="en-US" sz="1800" dirty="0" smtClean="0">
                <a:solidFill>
                  <a:srgbClr val="20B2F4"/>
                </a:solidFill>
              </a:rPr>
              <a:t>cumulative amount of Ca</a:t>
            </a:r>
            <a:r>
              <a:rPr lang="en-US" sz="1800" baseline="30000" dirty="0" smtClean="0">
                <a:solidFill>
                  <a:srgbClr val="20B2F4"/>
                </a:solidFill>
              </a:rPr>
              <a:t>2+</a:t>
            </a:r>
            <a:r>
              <a:rPr lang="en-US" sz="1800" dirty="0" smtClean="0">
                <a:solidFill>
                  <a:srgbClr val="20B2F4"/>
                </a:solidFill>
              </a:rPr>
              <a:t> released </a:t>
            </a:r>
            <a:r>
              <a:rPr lang="en-US" sz="1800" dirty="0" smtClean="0"/>
              <a:t>by integrating under the </a:t>
            </a:r>
            <a:r>
              <a:rPr lang="en-US" sz="1800" dirty="0" smtClean="0">
                <a:solidFill>
                  <a:srgbClr val="FF0000"/>
                </a:solidFill>
              </a:rPr>
              <a:t>Ca</a:t>
            </a:r>
            <a:r>
              <a:rPr lang="en-US" sz="1800" baseline="30000" dirty="0" smtClean="0">
                <a:solidFill>
                  <a:srgbClr val="FF0000"/>
                </a:solidFill>
              </a:rPr>
              <a:t>2+</a:t>
            </a:r>
            <a:r>
              <a:rPr lang="en-US" sz="1800" dirty="0" smtClean="0">
                <a:solidFill>
                  <a:srgbClr val="FF0000"/>
                </a:solidFill>
              </a:rPr>
              <a:t> efflux curve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743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What proportion of the Ca</a:t>
            </a:r>
            <a:r>
              <a:rPr lang="en-US" sz="2800" baseline="30000" dirty="0">
                <a:solidFill>
                  <a:srgbClr val="FFFF00"/>
                </a:solidFill>
              </a:rPr>
              <a:t>2+</a:t>
            </a:r>
            <a:r>
              <a:rPr lang="en-US" sz="2800" dirty="0">
                <a:solidFill>
                  <a:srgbClr val="FFFF00"/>
                </a:solidFill>
              </a:rPr>
              <a:t> released during Ca</a:t>
            </a:r>
            <a:r>
              <a:rPr lang="en-US" sz="2800" baseline="30000" dirty="0">
                <a:solidFill>
                  <a:srgbClr val="FFFF00"/>
                </a:solidFill>
              </a:rPr>
              <a:t>2+</a:t>
            </a:r>
            <a:r>
              <a:rPr lang="en-US" sz="2800" dirty="0">
                <a:solidFill>
                  <a:srgbClr val="FFFF00"/>
                </a:solidFill>
              </a:rPr>
              <a:t> spikes arises from puffs vs. diffuse release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09600" y="1371600"/>
            <a:ext cx="7848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Picture 2" descr="5_ratio-SD-efflux-integral_fill_bar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00200"/>
            <a:ext cx="6858000" cy="3657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2500" y="5638800"/>
            <a:ext cx="723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Ca</a:t>
            </a:r>
            <a:r>
              <a:rPr lang="en-US" sz="1800" baseline="30000" dirty="0" smtClean="0"/>
              <a:t>2+</a:t>
            </a:r>
            <a:r>
              <a:rPr lang="en-US" sz="1800" dirty="0" smtClean="0"/>
              <a:t> released during the </a:t>
            </a:r>
            <a:r>
              <a:rPr lang="en-US" dirty="0" smtClean="0"/>
              <a:t>initial rise </a:t>
            </a:r>
            <a:r>
              <a:rPr lang="en-US" sz="1800" dirty="0" smtClean="0"/>
              <a:t>of a global </a:t>
            </a:r>
            <a:r>
              <a:rPr lang="en-US" sz="1800" dirty="0"/>
              <a:t>Ca</a:t>
            </a:r>
            <a:r>
              <a:rPr lang="en-US" sz="1800" baseline="30000" dirty="0"/>
              <a:t>2+</a:t>
            </a:r>
            <a:r>
              <a:rPr lang="en-US" sz="1800" dirty="0" smtClean="0"/>
              <a:t> spike comes about equally from puffs (</a:t>
            </a:r>
            <a:r>
              <a:rPr lang="en-US" sz="1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pink area under efflux curve </a:t>
            </a:r>
            <a:r>
              <a:rPr lang="en-US" sz="1800" dirty="0" smtClean="0"/>
              <a:t>) and from diffuse release (</a:t>
            </a:r>
            <a:r>
              <a:rPr lang="en-US" sz="18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blue area</a:t>
            </a:r>
            <a:r>
              <a:rPr lang="en-US" sz="1800" dirty="0" smtClean="0"/>
              <a:t>) 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02743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What proportion of the Ca</a:t>
            </a:r>
            <a:r>
              <a:rPr lang="en-US" sz="2800" baseline="30000" dirty="0">
                <a:solidFill>
                  <a:srgbClr val="FFFF00"/>
                </a:solidFill>
              </a:rPr>
              <a:t>2+</a:t>
            </a:r>
            <a:r>
              <a:rPr lang="en-US" sz="2800" dirty="0">
                <a:solidFill>
                  <a:srgbClr val="FFFF00"/>
                </a:solidFill>
              </a:rPr>
              <a:t> released during Ca</a:t>
            </a:r>
            <a:r>
              <a:rPr lang="en-US" sz="2800" baseline="30000" dirty="0">
                <a:solidFill>
                  <a:srgbClr val="FFFF00"/>
                </a:solidFill>
              </a:rPr>
              <a:t>2+</a:t>
            </a:r>
            <a:r>
              <a:rPr lang="en-US" sz="2800" dirty="0">
                <a:solidFill>
                  <a:srgbClr val="FFFF00"/>
                </a:solidFill>
              </a:rPr>
              <a:t> spikes arises from puffs vs. diffuse release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09600" y="1371600"/>
            <a:ext cx="7848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Picture 2" descr="6_ratio-SD-efflux-integral_fill_bars_total calciu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600200"/>
            <a:ext cx="6400800" cy="3657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2500" y="5638800"/>
            <a:ext cx="723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But Ca</a:t>
            </a:r>
            <a:r>
              <a:rPr lang="en-US" sz="1800" baseline="30000" dirty="0" smtClean="0"/>
              <a:t>2+</a:t>
            </a:r>
            <a:r>
              <a:rPr lang="en-US" sz="1800" dirty="0" smtClean="0"/>
              <a:t> released from puffs </a:t>
            </a:r>
            <a:r>
              <a:rPr lang="en-US" sz="1800" dirty="0"/>
              <a:t>(</a:t>
            </a:r>
            <a:r>
              <a:rPr lang="en-US" sz="1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pink area under efflux curve</a:t>
            </a:r>
            <a:r>
              <a:rPr lang="en-US" sz="1800" dirty="0"/>
              <a:t>) </a:t>
            </a:r>
            <a:r>
              <a:rPr lang="en-US" sz="1800" dirty="0" smtClean="0"/>
              <a:t>is only about 20% of the total Ca2+ released during the entire time course of a Ca</a:t>
            </a:r>
            <a:r>
              <a:rPr lang="en-US" sz="1800" baseline="30000" dirty="0" smtClean="0"/>
              <a:t>2+</a:t>
            </a:r>
            <a:r>
              <a:rPr lang="en-US" sz="1800" dirty="0" smtClean="0"/>
              <a:t> spike (</a:t>
            </a:r>
            <a:r>
              <a:rPr lang="en-US" sz="18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blue area</a:t>
            </a:r>
            <a:r>
              <a:rPr lang="en-US" sz="1800" dirty="0" smtClean="0"/>
              <a:t>) 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02743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Two distinct modes of IP</a:t>
            </a:r>
            <a:r>
              <a:rPr lang="en-US" sz="2800" baseline="-25000" dirty="0" smtClean="0">
                <a:solidFill>
                  <a:srgbClr val="FFFF00"/>
                </a:solidFill>
              </a:rPr>
              <a:t>3</a:t>
            </a:r>
            <a:r>
              <a:rPr lang="en-US" sz="2800" dirty="0" smtClean="0">
                <a:solidFill>
                  <a:srgbClr val="FFFF00"/>
                </a:solidFill>
              </a:rPr>
              <a:t>-mediated Ca</a:t>
            </a:r>
            <a:r>
              <a:rPr lang="en-US" sz="2800" baseline="30000" dirty="0" smtClean="0">
                <a:solidFill>
                  <a:srgbClr val="FFFF00"/>
                </a:solidFill>
              </a:rPr>
              <a:t>2+</a:t>
            </a:r>
            <a:r>
              <a:rPr lang="en-US" sz="2800" dirty="0" smtClean="0">
                <a:solidFill>
                  <a:srgbClr val="FFFF00"/>
                </a:solidFill>
              </a:rPr>
              <a:t> liberation during global Ca</a:t>
            </a:r>
            <a:r>
              <a:rPr lang="en-US" sz="2800" baseline="30000" dirty="0" smtClean="0">
                <a:solidFill>
                  <a:srgbClr val="FFFF00"/>
                </a:solidFill>
              </a:rPr>
              <a:t>2+ </a:t>
            </a:r>
            <a:r>
              <a:rPr lang="en-US" sz="2800" dirty="0" smtClean="0">
                <a:solidFill>
                  <a:srgbClr val="FFFF00"/>
                </a:solidFill>
              </a:rPr>
              <a:t>spikes: punctate and diffuse</a:t>
            </a:r>
            <a:endParaRPr lang="en-US" sz="2800" dirty="0">
              <a:solidFill>
                <a:srgbClr val="FFFF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33400" y="1295400"/>
            <a:ext cx="7848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Picture 2" descr="talk summar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676400"/>
            <a:ext cx="2412999" cy="44208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57600" y="2133600"/>
            <a:ext cx="16151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Global Ca</a:t>
            </a:r>
            <a:r>
              <a:rPr lang="en-US" sz="1000" baseline="30000" dirty="0" smtClean="0">
                <a:solidFill>
                  <a:schemeClr val="bg1"/>
                </a:solidFill>
              </a:rPr>
              <a:t>2+</a:t>
            </a:r>
            <a:r>
              <a:rPr lang="en-US" sz="1000" dirty="0" smtClean="0">
                <a:solidFill>
                  <a:schemeClr val="bg1"/>
                </a:solidFill>
              </a:rPr>
              <a:t> fluorescence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38600" y="2819400"/>
            <a:ext cx="7360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SD signal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" y="2057400"/>
            <a:ext cx="23268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“Normal” Ca</a:t>
            </a:r>
            <a:r>
              <a:rPr lang="en-US" sz="1800" baseline="30000" dirty="0" smtClean="0"/>
              <a:t>2+ </a:t>
            </a:r>
            <a:r>
              <a:rPr lang="en-US" sz="1800" dirty="0" smtClean="0"/>
              <a:t>spike;</a:t>
            </a:r>
          </a:p>
          <a:p>
            <a:r>
              <a:rPr lang="en-US" sz="1800" dirty="0" smtClean="0"/>
              <a:t>Punctate and diffuse </a:t>
            </a:r>
          </a:p>
          <a:p>
            <a:r>
              <a:rPr lang="en-US" sz="1800" dirty="0" smtClean="0"/>
              <a:t>Ca</a:t>
            </a:r>
            <a:r>
              <a:rPr lang="en-US" sz="1800" baseline="30000" dirty="0" smtClean="0"/>
              <a:t>2+</a:t>
            </a:r>
            <a:r>
              <a:rPr lang="en-US" sz="1800" dirty="0" smtClean="0"/>
              <a:t> liberation </a:t>
            </a:r>
            <a:endParaRPr lang="en-US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609600" y="3733800"/>
            <a:ext cx="2209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Exclusive punctate release – only puffs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09600" y="5105400"/>
            <a:ext cx="18996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Exclusive diffuse</a:t>
            </a:r>
          </a:p>
          <a:p>
            <a:r>
              <a:rPr lang="en-US" sz="1800" dirty="0" smtClean="0"/>
              <a:t>release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867400" y="1981200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Ca</a:t>
            </a:r>
            <a:r>
              <a:rPr lang="en-US" sz="1400" baseline="30000" dirty="0" smtClean="0"/>
              <a:t>2+</a:t>
            </a:r>
            <a:r>
              <a:rPr lang="en-US" sz="1400" dirty="0" smtClean="0"/>
              <a:t> spike evoked by photoreleased IP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 or agonist activation in physiological condition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5943600" y="3657600"/>
            <a:ext cx="259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Response evoked when global Ca</a:t>
            </a:r>
            <a:r>
              <a:rPr lang="en-US" sz="1400" baseline="30000" dirty="0" smtClean="0"/>
              <a:t>2+</a:t>
            </a:r>
            <a:r>
              <a:rPr lang="en-US" sz="1400" dirty="0" smtClean="0"/>
              <a:t> elevation is suppressed by slow </a:t>
            </a:r>
            <a:r>
              <a:rPr lang="en-US" sz="1400" dirty="0"/>
              <a:t>Ca</a:t>
            </a:r>
            <a:r>
              <a:rPr lang="en-US" sz="1400" baseline="30000" dirty="0"/>
              <a:t>2+</a:t>
            </a:r>
            <a:r>
              <a:rPr lang="en-US" sz="1400" dirty="0" smtClean="0"/>
              <a:t> buffer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5943600" y="5105400"/>
            <a:ext cx="2590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Response evoked when puffs are suppressed by partial depletion of ER </a:t>
            </a:r>
            <a:r>
              <a:rPr lang="en-US" sz="1400" dirty="0"/>
              <a:t>Ca</a:t>
            </a:r>
            <a:r>
              <a:rPr lang="en-US" sz="1400" baseline="30000" dirty="0"/>
              <a:t>2</a:t>
            </a:r>
            <a:r>
              <a:rPr lang="en-US" sz="1400" baseline="30000" dirty="0" smtClean="0"/>
              <a:t>+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43663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Some questions…</a:t>
            </a:r>
            <a:endParaRPr lang="en-US" sz="2800" dirty="0">
              <a:solidFill>
                <a:srgbClr val="FFFF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33400" y="1143000"/>
            <a:ext cx="7848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33400" y="1371600"/>
            <a:ext cx="6860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Generation of punctate and diffuse Ca</a:t>
            </a:r>
            <a:r>
              <a:rPr lang="en-US" baseline="30000" dirty="0" smtClean="0">
                <a:solidFill>
                  <a:srgbClr val="FFFF00"/>
                </a:solidFill>
              </a:rPr>
              <a:t>2+</a:t>
            </a:r>
            <a:r>
              <a:rPr lang="en-US" dirty="0" smtClean="0">
                <a:solidFill>
                  <a:srgbClr val="FFFF00"/>
                </a:solidFill>
              </a:rPr>
              <a:t> signals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4419600"/>
            <a:ext cx="3280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Downstream </a:t>
            </a:r>
            <a:r>
              <a:rPr lang="en-US" dirty="0" err="1" smtClean="0">
                <a:solidFill>
                  <a:srgbClr val="FFFF00"/>
                </a:solidFill>
              </a:rPr>
              <a:t>signalling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1981200"/>
            <a:ext cx="8001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What causes the flurry of puffs to terminate? Local depletion of ER Ca</a:t>
            </a:r>
            <a:r>
              <a:rPr lang="en-US" sz="1800" baseline="30000" dirty="0" smtClean="0"/>
              <a:t>2+</a:t>
            </a:r>
            <a:r>
              <a:rPr lang="en-US" sz="1800" dirty="0" smtClean="0"/>
              <a:t> by puffs themselves, or global depletion by diffuse release?</a:t>
            </a:r>
          </a:p>
          <a:p>
            <a:endParaRPr lang="en-US" sz="1800" dirty="0"/>
          </a:p>
          <a:p>
            <a:r>
              <a:rPr lang="en-US" sz="1800" dirty="0" smtClean="0"/>
              <a:t>Which IP</a:t>
            </a:r>
            <a:r>
              <a:rPr lang="en-US" sz="1800" baseline="-25000" dirty="0" smtClean="0"/>
              <a:t>3</a:t>
            </a:r>
            <a:r>
              <a:rPr lang="en-US" sz="1800" dirty="0" smtClean="0"/>
              <a:t>Rs are responsible for the diffuse release?  Where are they?</a:t>
            </a:r>
          </a:p>
          <a:p>
            <a:endParaRPr lang="en-US" sz="1800" dirty="0"/>
          </a:p>
          <a:p>
            <a:r>
              <a:rPr lang="en-US" sz="1800" dirty="0" smtClean="0"/>
              <a:t>Why do cytosolic slow Ca</a:t>
            </a:r>
            <a:r>
              <a:rPr lang="en-US" sz="1800" baseline="30000" dirty="0" smtClean="0"/>
              <a:t>2+</a:t>
            </a:r>
            <a:r>
              <a:rPr lang="en-US" sz="1800" dirty="0" smtClean="0"/>
              <a:t> buffers selectively inhibit diffuse release?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609600" y="5181600"/>
            <a:ext cx="777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Effectors close to puff sites will experience transient pulses of high [Ca</a:t>
            </a:r>
            <a:r>
              <a:rPr lang="en-US" sz="1800" baseline="30000" dirty="0" smtClean="0"/>
              <a:t>2+</a:t>
            </a:r>
            <a:r>
              <a:rPr lang="en-US" sz="1800" dirty="0" smtClean="0"/>
              <a:t>]. Ca</a:t>
            </a:r>
            <a:r>
              <a:rPr lang="en-US" sz="1800" baseline="30000" dirty="0" smtClean="0"/>
              <a:t>2+</a:t>
            </a:r>
            <a:r>
              <a:rPr lang="en-US" sz="1800" dirty="0" smtClean="0"/>
              <a:t> elevations distant from puff sites will be lower and more sustained.</a:t>
            </a:r>
          </a:p>
          <a:p>
            <a:r>
              <a:rPr lang="en-US" sz="1800" dirty="0" smtClean="0"/>
              <a:t>How are effectors (Ca</a:t>
            </a:r>
            <a:r>
              <a:rPr lang="en-US" sz="1800" baseline="30000" dirty="0" smtClean="0"/>
              <a:t>2+</a:t>
            </a:r>
            <a:r>
              <a:rPr lang="en-US" sz="1800" dirty="0" smtClean="0"/>
              <a:t>-binding proteins, channels, organelles) located and ‘tuned’ to respond to punctate vs. diffuse Ca2+ signals?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547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memb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362200"/>
            <a:ext cx="4635500" cy="3644900"/>
          </a:xfrm>
          <a:prstGeom prst="rect">
            <a:avLst/>
          </a:prstGeom>
        </p:spPr>
      </p:pic>
      <p:sp>
        <p:nvSpPr>
          <p:cNvPr id="44034" name="Rectangle 2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9144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FFFF00"/>
                </a:solidFill>
              </a:rPr>
              <a:t>Acknowledgements</a:t>
            </a:r>
          </a:p>
        </p:txBody>
      </p:sp>
      <p:sp>
        <p:nvSpPr>
          <p:cNvPr id="44035" name="Text Box 6"/>
          <p:cNvSpPr txBox="1">
            <a:spLocks noChangeArrowheads="1"/>
          </p:cNvSpPr>
          <p:nvPr/>
        </p:nvSpPr>
        <p:spPr bwMode="auto">
          <a:xfrm>
            <a:off x="1066800" y="6248400"/>
            <a:ext cx="7001384" cy="33855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i="1" dirty="0"/>
              <a:t>  </a:t>
            </a:r>
            <a:r>
              <a:rPr lang="en-US" sz="1600" i="1" dirty="0"/>
              <a:t>The NIH for </a:t>
            </a:r>
            <a:r>
              <a:rPr lang="en-US" sz="1600" i="1" dirty="0" smtClean="0"/>
              <a:t>support:  [GM R37 048071</a:t>
            </a:r>
            <a:r>
              <a:rPr lang="en-US" sz="1600" i="1" dirty="0"/>
              <a:t>, GM </a:t>
            </a:r>
            <a:r>
              <a:rPr lang="en-US" sz="1600" i="1" dirty="0" smtClean="0"/>
              <a:t>RO1 65830</a:t>
            </a:r>
            <a:r>
              <a:rPr lang="en-US" sz="1600" i="1" dirty="0"/>
              <a:t>, </a:t>
            </a:r>
            <a:r>
              <a:rPr lang="en-US" sz="1600" i="1" dirty="0" smtClean="0"/>
              <a:t>GM F31 </a:t>
            </a:r>
            <a:r>
              <a:rPr lang="en-US" sz="1600" i="1" dirty="0"/>
              <a:t>119330</a:t>
            </a:r>
            <a:r>
              <a:rPr lang="en-US" sz="1600" i="1" dirty="0" smtClean="0"/>
              <a:t>]</a:t>
            </a:r>
            <a:endParaRPr lang="en-US" sz="1600" i="1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85800" y="1066801"/>
            <a:ext cx="7848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257800" y="1371600"/>
            <a:ext cx="3429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Kyle </a:t>
            </a:r>
            <a:r>
              <a:rPr lang="en-US" sz="1200" dirty="0" err="1" smtClean="0"/>
              <a:t>Ellefsen</a:t>
            </a:r>
            <a:r>
              <a:rPr lang="en-US" sz="1200" dirty="0" smtClean="0"/>
              <a:t> (</a:t>
            </a:r>
            <a:r>
              <a:rPr lang="en-US" sz="1200" i="1" dirty="0" smtClean="0"/>
              <a:t>wrote FLIKA software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5562600" y="1676400"/>
            <a:ext cx="7620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6248400" y="2133600"/>
            <a:ext cx="4572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939675" y="1828800"/>
            <a:ext cx="2899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Jeff Lock  (</a:t>
            </a:r>
            <a:r>
              <a:rPr lang="en-US" sz="1200" i="1" dirty="0" smtClean="0"/>
              <a:t>all experiments, analysis, wrote paper</a:t>
            </a:r>
            <a:r>
              <a:rPr lang="en-US" sz="1200" dirty="0" smtClean="0"/>
              <a:t>) </a:t>
            </a:r>
            <a:endParaRPr lang="en-US" sz="12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71800" y="2133600"/>
            <a:ext cx="91440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09600" y="1828800"/>
            <a:ext cx="3460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Divya</a:t>
            </a:r>
            <a:r>
              <a:rPr lang="en-US" sz="1200" dirty="0" smtClean="0"/>
              <a:t> </a:t>
            </a:r>
            <a:r>
              <a:rPr lang="en-US" sz="1200" dirty="0" err="1" smtClean="0"/>
              <a:t>Swaminathan</a:t>
            </a:r>
            <a:r>
              <a:rPr lang="en-US" sz="1200" dirty="0" smtClean="0"/>
              <a:t> (</a:t>
            </a:r>
            <a:r>
              <a:rPr lang="en-US" sz="1200" i="1" dirty="0" smtClean="0"/>
              <a:t>fluctuation analysis theory</a:t>
            </a:r>
            <a:r>
              <a:rPr lang="en-US" sz="1200" dirty="0" smtClean="0"/>
              <a:t>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98517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Some questions…</a:t>
            </a:r>
            <a:endParaRPr lang="en-US" sz="2800" dirty="0">
              <a:solidFill>
                <a:srgbClr val="FFFF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33400" y="1143000"/>
            <a:ext cx="7848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33400" y="1371600"/>
            <a:ext cx="6860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Generation of punctate and diffuse Ca</a:t>
            </a:r>
            <a:r>
              <a:rPr lang="en-US" baseline="30000" dirty="0" smtClean="0"/>
              <a:t>2+</a:t>
            </a:r>
            <a:r>
              <a:rPr lang="en-US" dirty="0" smtClean="0"/>
              <a:t> signals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4419600"/>
            <a:ext cx="3280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Downstream </a:t>
            </a:r>
            <a:r>
              <a:rPr lang="en-US" dirty="0" err="1" smtClean="0"/>
              <a:t>signalling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1981200"/>
            <a:ext cx="8001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What causes the flurry of puffs to terminate? Local depletion of ER Ca</a:t>
            </a:r>
            <a:r>
              <a:rPr lang="en-US" sz="1800" baseline="30000" dirty="0" smtClean="0"/>
              <a:t>2+</a:t>
            </a:r>
            <a:r>
              <a:rPr lang="en-US" sz="1800" dirty="0" smtClean="0"/>
              <a:t> by puffs themselves, or global depletion by diffuse release?</a:t>
            </a:r>
          </a:p>
          <a:p>
            <a:endParaRPr lang="en-US" sz="1800" dirty="0"/>
          </a:p>
          <a:p>
            <a:r>
              <a:rPr lang="en-US" sz="1800" dirty="0" smtClean="0"/>
              <a:t>Which IP</a:t>
            </a:r>
            <a:r>
              <a:rPr lang="en-US" sz="1800" baseline="-25000" dirty="0" smtClean="0"/>
              <a:t>3</a:t>
            </a:r>
            <a:r>
              <a:rPr lang="en-US" sz="1800" dirty="0" smtClean="0"/>
              <a:t>Rs are responsible for the diffuse release?  Where are they?</a:t>
            </a:r>
          </a:p>
          <a:p>
            <a:endParaRPr lang="en-US" sz="1800" dirty="0"/>
          </a:p>
          <a:p>
            <a:r>
              <a:rPr lang="en-US" sz="1800" dirty="0" smtClean="0"/>
              <a:t>Why do cytosolic slow Ca</a:t>
            </a:r>
            <a:r>
              <a:rPr lang="en-US" sz="1800" baseline="30000" dirty="0" smtClean="0"/>
              <a:t>2+</a:t>
            </a:r>
            <a:r>
              <a:rPr lang="en-US" sz="1800" dirty="0" smtClean="0"/>
              <a:t> buffers selectively inhibit diffuse release?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685800" y="5181600"/>
            <a:ext cx="777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Effectors close to puff sites will experience transient pulses of high [Ca</a:t>
            </a:r>
            <a:r>
              <a:rPr lang="en-US" sz="1800" baseline="30000" dirty="0" smtClean="0"/>
              <a:t>2+</a:t>
            </a:r>
            <a:r>
              <a:rPr lang="en-US" sz="1800" dirty="0" smtClean="0"/>
              <a:t>]. Ca</a:t>
            </a:r>
            <a:r>
              <a:rPr lang="en-US" sz="1800" baseline="30000" dirty="0" smtClean="0"/>
              <a:t>2+</a:t>
            </a:r>
            <a:r>
              <a:rPr lang="en-US" sz="1800" dirty="0" smtClean="0"/>
              <a:t> elevations distant from puff sites will be lower and more sustained.</a:t>
            </a:r>
          </a:p>
          <a:p>
            <a:r>
              <a:rPr lang="en-US" sz="1800" dirty="0" smtClean="0"/>
              <a:t>How are effectors (Ca</a:t>
            </a:r>
            <a:r>
              <a:rPr lang="en-US" sz="1800" baseline="30000" dirty="0" smtClean="0"/>
              <a:t>2+</a:t>
            </a:r>
            <a:r>
              <a:rPr lang="en-US" sz="1800" dirty="0" smtClean="0"/>
              <a:t>-binding proteins, channels, organelles) located and ‘tuned’ to respond to punctate vs. diffuse Ca2+ signals?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85903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Fluctuations during a global Ca</a:t>
            </a:r>
            <a:r>
              <a:rPr lang="en-US" sz="2400" baseline="30000" dirty="0" smtClean="0">
                <a:solidFill>
                  <a:srgbClr val="FFFF00"/>
                </a:solidFill>
              </a:rPr>
              <a:t>2+</a:t>
            </a:r>
            <a:r>
              <a:rPr lang="en-US" sz="2400" dirty="0" smtClean="0">
                <a:solidFill>
                  <a:srgbClr val="FFFF00"/>
                </a:solidFill>
              </a:rPr>
              <a:t> spike arise from transient, localized Ca</a:t>
            </a:r>
            <a:r>
              <a:rPr lang="en-US" sz="2400" baseline="30000" dirty="0" smtClean="0">
                <a:solidFill>
                  <a:srgbClr val="FFFF00"/>
                </a:solidFill>
              </a:rPr>
              <a:t>2+</a:t>
            </a:r>
            <a:r>
              <a:rPr lang="en-US" sz="2400" dirty="0" smtClean="0">
                <a:solidFill>
                  <a:srgbClr val="FFFF00"/>
                </a:solidFill>
              </a:rPr>
              <a:t> signals (puffs)</a:t>
            </a:r>
            <a:endParaRPr lang="en-US" sz="2400" dirty="0">
              <a:solidFill>
                <a:srgbClr val="FFFF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33400" y="1143000"/>
            <a:ext cx="7848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Picture 3" descr="spatial_temporal_S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524000"/>
            <a:ext cx="3886200" cy="42210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2971800"/>
            <a:ext cx="2514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Analysis by  </a:t>
            </a:r>
            <a:r>
              <a:rPr lang="en-US" sz="2000" dirty="0" smtClean="0">
                <a:solidFill>
                  <a:srgbClr val="FF0000"/>
                </a:solidFill>
              </a:rPr>
              <a:t>temporal</a:t>
            </a:r>
            <a:r>
              <a:rPr lang="en-US" sz="1600" dirty="0" smtClean="0"/>
              <a:t> and </a:t>
            </a:r>
            <a:r>
              <a:rPr lang="en-US" sz="2000" dirty="0" smtClean="0">
                <a:solidFill>
                  <a:schemeClr val="tx1">
                    <a:lumMod val="75000"/>
                  </a:schemeClr>
                </a:solidFill>
              </a:rPr>
              <a:t>spatial</a:t>
            </a:r>
            <a:r>
              <a:rPr lang="en-US" sz="1600" dirty="0" smtClean="0"/>
              <a:t> fluctuation algorithms gives almost identical results.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781800" y="2057400"/>
            <a:ext cx="2365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Temporal fluctuations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0" y="3276600"/>
            <a:ext cx="2122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1">
                    <a:lumMod val="75000"/>
                  </a:schemeClr>
                </a:solidFill>
              </a:rPr>
              <a:t>Spatial fluctuations</a:t>
            </a:r>
            <a:endParaRPr lang="en-US" sz="18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687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CONTROL - Ca</a:t>
            </a:r>
            <a:r>
              <a:rPr lang="en-US" sz="2400" baseline="30000" dirty="0" smtClean="0">
                <a:solidFill>
                  <a:srgbClr val="FFFF00"/>
                </a:solidFill>
              </a:rPr>
              <a:t>2+</a:t>
            </a:r>
            <a:r>
              <a:rPr lang="en-US" sz="2400" dirty="0" smtClean="0">
                <a:solidFill>
                  <a:srgbClr val="FFFF00"/>
                </a:solidFill>
              </a:rPr>
              <a:t> elevation induced by ionomycin is not accompanied by an increase in Ca</a:t>
            </a:r>
            <a:r>
              <a:rPr lang="en-US" sz="2400" baseline="30000" dirty="0" smtClean="0">
                <a:solidFill>
                  <a:srgbClr val="FFFF00"/>
                </a:solidFill>
              </a:rPr>
              <a:t>2+</a:t>
            </a:r>
            <a:r>
              <a:rPr lang="en-US" sz="2400" dirty="0" smtClean="0">
                <a:solidFill>
                  <a:srgbClr val="FFFF00"/>
                </a:solidFill>
              </a:rPr>
              <a:t> fluctuations</a:t>
            </a:r>
            <a:endParaRPr lang="en-US" sz="2400" dirty="0">
              <a:solidFill>
                <a:srgbClr val="FFFF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33400" y="1143000"/>
            <a:ext cx="7848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Picture 2" descr="Ion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219200"/>
            <a:ext cx="6096000" cy="515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97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533400" y="1219200"/>
            <a:ext cx="7848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38200" y="1447800"/>
            <a:ext cx="7391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SD and global [Ca</a:t>
            </a:r>
            <a:r>
              <a:rPr lang="en-US" sz="1600" baseline="30000" dirty="0" smtClean="0"/>
              <a:t>2+</a:t>
            </a:r>
            <a:r>
              <a:rPr lang="en-US" sz="1600" dirty="0" smtClean="0"/>
              <a:t>] signals evoked by repetitive </a:t>
            </a:r>
            <a:r>
              <a:rPr lang="en-US" sz="1600" dirty="0" err="1" smtClean="0"/>
              <a:t>carbachol</a:t>
            </a:r>
            <a:r>
              <a:rPr lang="en-US" sz="1600" dirty="0" smtClean="0"/>
              <a:t> applications with extracellular solution containing zero or 2 </a:t>
            </a:r>
            <a:r>
              <a:rPr lang="en-US" sz="1600" dirty="0" err="1" smtClean="0"/>
              <a:t>mM</a:t>
            </a:r>
            <a:r>
              <a:rPr lang="en-US" sz="1600" dirty="0" smtClean="0"/>
              <a:t> Ca</a:t>
            </a:r>
            <a:r>
              <a:rPr lang="en-US" sz="1600" baseline="30000" dirty="0" smtClean="0"/>
              <a:t>2+</a:t>
            </a:r>
            <a:endParaRPr lang="en-US" sz="1600" baseline="30000" dirty="0"/>
          </a:p>
        </p:txBody>
      </p:sp>
      <p:pic>
        <p:nvPicPr>
          <p:cNvPr id="3" name="Picture 2" descr="repIP3ERdepletio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209800"/>
            <a:ext cx="5625084" cy="41818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72400" y="2971800"/>
            <a:ext cx="11728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 </a:t>
            </a:r>
            <a:r>
              <a:rPr lang="en-US" sz="1600" dirty="0" err="1" smtClean="0"/>
              <a:t>mM</a:t>
            </a:r>
            <a:r>
              <a:rPr lang="en-US" sz="1600" dirty="0" smtClean="0"/>
              <a:t> Ca</a:t>
            </a:r>
            <a:r>
              <a:rPr lang="en-US" sz="1600" baseline="30000" dirty="0" smtClean="0"/>
              <a:t>2+</a:t>
            </a:r>
            <a:endParaRPr lang="en-US" sz="1600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7772400" y="4038600"/>
            <a:ext cx="10818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Zero Ca</a:t>
            </a:r>
            <a:r>
              <a:rPr lang="en-US" sz="1600" baseline="30000" dirty="0" smtClean="0"/>
              <a:t>2+</a:t>
            </a:r>
            <a:endParaRPr lang="en-US" sz="1600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7696200" y="4876800"/>
            <a:ext cx="1172884" cy="1241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 </a:t>
            </a:r>
            <a:r>
              <a:rPr lang="en-US" sz="1600" dirty="0" err="1"/>
              <a:t>mM</a:t>
            </a:r>
            <a:r>
              <a:rPr lang="en-US" sz="1600" dirty="0"/>
              <a:t> Ca</a:t>
            </a:r>
            <a:r>
              <a:rPr lang="en-US" sz="1600" baseline="30000" dirty="0"/>
              <a:t>2</a:t>
            </a:r>
            <a:r>
              <a:rPr lang="en-US" sz="1600" baseline="30000" dirty="0" smtClean="0"/>
              <a:t>+</a:t>
            </a:r>
          </a:p>
          <a:p>
            <a:endParaRPr lang="en-US" sz="1600" baseline="30000" dirty="0"/>
          </a:p>
          <a:p>
            <a:endParaRPr lang="en-US" sz="1600" baseline="30000" dirty="0" smtClean="0"/>
          </a:p>
          <a:p>
            <a:endParaRPr lang="en-US" sz="1600" baseline="30000" dirty="0"/>
          </a:p>
          <a:p>
            <a:r>
              <a:rPr lang="en-US" sz="1600" dirty="0"/>
              <a:t>Zero Ca</a:t>
            </a:r>
            <a:r>
              <a:rPr lang="en-US" sz="1600" baseline="30000" dirty="0"/>
              <a:t>2+</a:t>
            </a:r>
          </a:p>
          <a:p>
            <a:endParaRPr lang="en-US" sz="1600" baseline="30000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858000" y="5029200"/>
            <a:ext cx="838200" cy="762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6858000" y="5791200"/>
            <a:ext cx="8382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100" y="5029200"/>
            <a:ext cx="170149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Normalized ratio</a:t>
            </a:r>
          </a:p>
          <a:p>
            <a:r>
              <a:rPr lang="en-US" sz="1300" dirty="0" smtClean="0"/>
              <a:t>SD/peak global Ca</a:t>
            </a:r>
            <a:r>
              <a:rPr lang="en-US" sz="1300" baseline="30000" dirty="0" smtClean="0"/>
              <a:t>2+</a:t>
            </a:r>
            <a:endParaRPr lang="en-US" sz="1300" baseline="30000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28600" y="76200"/>
            <a:ext cx="8686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FF00"/>
                </a:solidFill>
              </a:rPr>
              <a:t>Partial depletion of ER Ca</a:t>
            </a:r>
            <a:r>
              <a:rPr lang="en-US" sz="2400" baseline="30000" dirty="0" smtClean="0">
                <a:solidFill>
                  <a:srgbClr val="FFFF00"/>
                </a:solidFill>
              </a:rPr>
              <a:t>2+</a:t>
            </a:r>
            <a:r>
              <a:rPr lang="en-US" sz="2400" dirty="0" smtClean="0">
                <a:solidFill>
                  <a:srgbClr val="FFFF00"/>
                </a:solidFill>
              </a:rPr>
              <a:t> content suppresses puff activity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908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524000" y="2057400"/>
            <a:ext cx="1524000" cy="1981200"/>
            <a:chOff x="5424" y="480"/>
            <a:chExt cx="912" cy="1296"/>
          </a:xfrm>
        </p:grpSpPr>
        <p:pic>
          <p:nvPicPr>
            <p:cNvPr id="7" name="Picture 6" descr="frogncell"/>
            <p:cNvPicPr>
              <a:picLocks noChangeAspect="1" noChangeArrowheads="1"/>
            </p:cNvPicPr>
            <p:nvPr/>
          </p:nvPicPr>
          <p:blipFill>
            <a:blip r:embed="rId4" cstate="print"/>
            <a:srcRect l="60094" t="16393" r="2516" b="17488"/>
            <a:stretch>
              <a:fillRect/>
            </a:stretch>
          </p:blipFill>
          <p:spPr bwMode="auto">
            <a:xfrm>
              <a:off x="5424" y="480"/>
              <a:ext cx="912" cy="1296"/>
            </a:xfrm>
            <a:prstGeom prst="rect">
              <a:avLst/>
            </a:prstGeom>
            <a:noFill/>
          </p:spPr>
        </p:pic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5803" y="551"/>
              <a:ext cx="162" cy="144"/>
            </a:xfrm>
            <a:prstGeom prst="rect">
              <a:avLst/>
            </a:prstGeom>
            <a:noFill/>
            <a:ln w="25400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0" name="Picture 9" descr="waves and puffs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05000"/>
            <a:ext cx="3352800" cy="432193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1219200"/>
            <a:ext cx="830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 hierarchy of IP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-mediated Ca</a:t>
            </a:r>
            <a:r>
              <a:rPr lang="en-US" sz="1400" baseline="30000" dirty="0" smtClean="0"/>
              <a:t>2+</a:t>
            </a:r>
            <a:r>
              <a:rPr lang="en-US" sz="1400" dirty="0" smtClean="0"/>
              <a:t> signals: Oscillatory waves and transient, localized Ca</a:t>
            </a:r>
            <a:r>
              <a:rPr lang="en-US" sz="1400" baseline="30000" dirty="0" smtClean="0"/>
              <a:t>2+</a:t>
            </a:r>
            <a:r>
              <a:rPr lang="en-US" sz="1400" dirty="0" smtClean="0"/>
              <a:t> puffs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4876800" y="64008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 err="1"/>
              <a:t>Marchant</a:t>
            </a:r>
            <a:r>
              <a:rPr lang="en-US" sz="900" i="1" dirty="0"/>
              <a:t> </a:t>
            </a:r>
            <a:r>
              <a:rPr lang="en-US" sz="900" i="1" dirty="0" smtClean="0"/>
              <a:t>&amp; Parker. </a:t>
            </a:r>
            <a:r>
              <a:rPr lang="en-US" sz="900" i="1" dirty="0"/>
              <a:t>Role of </a:t>
            </a:r>
            <a:r>
              <a:rPr lang="en-US" sz="900" i="1" dirty="0" smtClean="0"/>
              <a:t>elementary Ca</a:t>
            </a:r>
            <a:r>
              <a:rPr lang="en-US" sz="900" i="1" baseline="30000" dirty="0" smtClean="0"/>
              <a:t>2</a:t>
            </a:r>
            <a:r>
              <a:rPr lang="en-US" sz="900" i="1" baseline="30000" dirty="0"/>
              <a:t>+</a:t>
            </a:r>
            <a:r>
              <a:rPr lang="en-US" sz="900" i="1" dirty="0"/>
              <a:t> puffs in generating repetitive </a:t>
            </a:r>
            <a:r>
              <a:rPr lang="en-US" sz="900" i="1" dirty="0" smtClean="0"/>
              <a:t>Ca</a:t>
            </a:r>
            <a:r>
              <a:rPr lang="en-US" sz="900" i="1" baseline="30000" dirty="0" smtClean="0"/>
              <a:t>2</a:t>
            </a:r>
            <a:r>
              <a:rPr lang="en-US" sz="900" i="1" baseline="30000" dirty="0"/>
              <a:t>+</a:t>
            </a:r>
            <a:r>
              <a:rPr lang="en-US" sz="900" i="1" dirty="0"/>
              <a:t> oscillations. EMBO J</a:t>
            </a:r>
            <a:r>
              <a:rPr lang="en-US" sz="900" i="1" dirty="0" smtClean="0"/>
              <a:t>., </a:t>
            </a:r>
            <a:r>
              <a:rPr lang="en-US" sz="900" i="1" dirty="0"/>
              <a:t>2001.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400" y="2819400"/>
            <a:ext cx="13011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Xenopus</a:t>
            </a:r>
            <a:r>
              <a:rPr lang="en-US" sz="1200" dirty="0" smtClean="0"/>
              <a:t> oocyte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381000" y="304800"/>
            <a:ext cx="838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Do IP</a:t>
            </a:r>
            <a:r>
              <a:rPr lang="en-US" sz="2000" baseline="-25000" dirty="0" smtClean="0">
                <a:solidFill>
                  <a:srgbClr val="FFFF00"/>
                </a:solidFill>
              </a:rPr>
              <a:t>3</a:t>
            </a:r>
            <a:r>
              <a:rPr lang="en-US" sz="2000" dirty="0" smtClean="0">
                <a:solidFill>
                  <a:srgbClr val="FFFF00"/>
                </a:solidFill>
              </a:rPr>
              <a:t>-mediated Ca</a:t>
            </a:r>
            <a:r>
              <a:rPr lang="en-US" sz="2000" baseline="30000" dirty="0" smtClean="0">
                <a:solidFill>
                  <a:srgbClr val="FFFF00"/>
                </a:solidFill>
              </a:rPr>
              <a:t>2+</a:t>
            </a:r>
            <a:r>
              <a:rPr lang="en-US" sz="2000" dirty="0" smtClean="0">
                <a:solidFill>
                  <a:srgbClr val="FFFF00"/>
                </a:solidFill>
              </a:rPr>
              <a:t> spikes actually represent gradual  (seconds), spatially homogeneous </a:t>
            </a:r>
            <a:r>
              <a:rPr lang="en-US" sz="2000" dirty="0">
                <a:solidFill>
                  <a:srgbClr val="FFFF00"/>
                </a:solidFill>
              </a:rPr>
              <a:t>Ca</a:t>
            </a:r>
            <a:r>
              <a:rPr lang="en-US" sz="2000" baseline="30000" dirty="0">
                <a:solidFill>
                  <a:srgbClr val="FFFF00"/>
                </a:solidFill>
              </a:rPr>
              <a:t>2 </a:t>
            </a:r>
            <a:r>
              <a:rPr lang="en-US" sz="2000" baseline="30000" dirty="0" smtClean="0">
                <a:solidFill>
                  <a:srgbClr val="FFFF00"/>
                </a:solidFill>
              </a:rPr>
              <a:t>+ </a:t>
            </a:r>
            <a:r>
              <a:rPr lang="en-US" sz="2000" dirty="0" smtClean="0">
                <a:solidFill>
                  <a:srgbClr val="FFFF00"/>
                </a:solidFill>
              </a:rPr>
              <a:t>elevations throughout the cytoplasm? </a:t>
            </a:r>
            <a:endParaRPr lang="en-US" sz="2000" dirty="0">
              <a:solidFill>
                <a:srgbClr val="FFFF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609600" y="1143000"/>
            <a:ext cx="7848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oocyte_wave_classi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4114800"/>
            <a:ext cx="35052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799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attice_dem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86200" y="1676400"/>
            <a:ext cx="1898060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76400"/>
            <a:ext cx="3223006" cy="21070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81200" y="4191000"/>
            <a:ext cx="281701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0" i="0" dirty="0" smtClean="0">
                <a:effectLst/>
                <a:latin typeface="Benton Sans"/>
              </a:rPr>
              <a:t>Betzig lab: DOI: 10.1126/science.1257998</a:t>
            </a:r>
            <a:endParaRPr lang="en-US" sz="1100" dirty="0"/>
          </a:p>
        </p:txBody>
      </p:sp>
      <p:sp>
        <p:nvSpPr>
          <p:cNvPr id="2" name="TextBox 1"/>
          <p:cNvSpPr txBox="1"/>
          <p:nvPr/>
        </p:nvSpPr>
        <p:spPr>
          <a:xfrm>
            <a:off x="381000" y="1143000"/>
            <a:ext cx="82687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Lattice light-sheet Imaging an optical section by projecting a thin sheet of light diagonally through cells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1600200" y="4572000"/>
            <a:ext cx="35779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 very thin light sheet is created by projecting a lattice of Bessel beams (‘narrow ‘rods’ of light</a:t>
            </a:r>
            <a:r>
              <a:rPr lang="en-US" sz="1200" dirty="0" smtClean="0"/>
              <a:t>)</a:t>
            </a:r>
          </a:p>
          <a:p>
            <a:endParaRPr lang="en-US" sz="1400" dirty="0"/>
          </a:p>
          <a:p>
            <a:r>
              <a:rPr lang="en-US" sz="1200" i="1" dirty="0" smtClean="0"/>
              <a:t>Invented by Eric Betzig, who “believes </a:t>
            </a:r>
            <a:r>
              <a:rPr lang="en-US" sz="1200" i="1" dirty="0"/>
              <a:t>that this development will have a greater impact than the work that earned him the 2014 Nobel Prize in Chemistry for "the development of </a:t>
            </a:r>
            <a:r>
              <a:rPr lang="en-US" sz="1200" i="1" dirty="0" smtClean="0"/>
              <a:t>super-resolved fluorescence microscopy”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685800" y="1066800"/>
            <a:ext cx="7848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2400" y="0"/>
            <a:ext cx="87223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rgbClr val="FFFF00"/>
                </a:solidFill>
              </a:rPr>
              <a:t>2. Light-sheet imaging: </a:t>
            </a:r>
            <a:endParaRPr lang="en-US" sz="20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 Where is Ca</a:t>
            </a:r>
            <a:r>
              <a:rPr lang="en-US" sz="2000" b="1" baseline="30000" dirty="0" smtClean="0">
                <a:solidFill>
                  <a:srgbClr val="FFFF00"/>
                </a:solidFill>
              </a:rPr>
              <a:t>2+</a:t>
            </a:r>
            <a:r>
              <a:rPr lang="en-US" sz="2000" b="1" dirty="0" smtClean="0">
                <a:solidFill>
                  <a:srgbClr val="FFFF00"/>
                </a:solidFill>
              </a:rPr>
              <a:t> is liberated during global Ca</a:t>
            </a:r>
            <a:r>
              <a:rPr lang="en-US" sz="2000" b="1" baseline="30000" dirty="0" smtClean="0">
                <a:solidFill>
                  <a:srgbClr val="FFFF00"/>
                </a:solidFill>
              </a:rPr>
              <a:t>2+</a:t>
            </a:r>
            <a:r>
              <a:rPr lang="en-US" sz="2000" b="1" dirty="0" smtClean="0">
                <a:solidFill>
                  <a:srgbClr val="FFFF00"/>
                </a:solidFill>
              </a:rPr>
              <a:t> spikes?</a:t>
            </a:r>
          </a:p>
          <a:p>
            <a:pPr algn="ctr"/>
            <a:endParaRPr lang="en-US" sz="1600" b="1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676400"/>
            <a:ext cx="2500314" cy="21336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7" t="13756" r="7112" b="10264"/>
          <a:stretch/>
        </p:blipFill>
        <p:spPr>
          <a:xfrm>
            <a:off x="6324600" y="4191000"/>
            <a:ext cx="2531424" cy="2209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77000" y="3886200"/>
            <a:ext cx="20748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Homebrew LLS microscope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6400800" y="6477000"/>
            <a:ext cx="24252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Commercial LLS microscope (3I)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5618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117"/>
    </mc:Choice>
    <mc:Fallback xmlns="">
      <p:transition spd="slow" advTm="9811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77660" objId="4"/>
        <p14:stopEvt time="95210" objId="4"/>
      </p14:showEvt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38400" y="381000"/>
            <a:ext cx="4238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Lattice light-sheet microscopy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143000"/>
            <a:ext cx="8640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Imaging an optical section by projecting a thin sheet of light diagonally through cells</a:t>
            </a:r>
            <a:endParaRPr lang="en-US" sz="1800" dirty="0"/>
          </a:p>
        </p:txBody>
      </p:sp>
      <p:pic>
        <p:nvPicPr>
          <p:cNvPr id="10" name="Picture 9" descr="LLS schematic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81200"/>
            <a:ext cx="8610600" cy="41910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685800" y="914400"/>
            <a:ext cx="7848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346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117"/>
    </mc:Choice>
    <mc:Fallback xmlns="">
      <p:transition spd="slow" advTm="98117"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77660" objId="4"/>
        <p14:stopEvt time="95210" objId="4"/>
      </p14:showEvt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Ca</a:t>
            </a:r>
            <a:r>
              <a:rPr lang="en-US" sz="2800" baseline="30000" dirty="0" smtClean="0">
                <a:solidFill>
                  <a:srgbClr val="FFFF00"/>
                </a:solidFill>
              </a:rPr>
              <a:t>2+</a:t>
            </a:r>
            <a:r>
              <a:rPr lang="en-US" sz="2800" dirty="0" smtClean="0">
                <a:solidFill>
                  <a:srgbClr val="FFFF00"/>
                </a:solidFill>
              </a:rPr>
              <a:t> signals in the cell interior show pulsatile and diffuse patterns similar to signals near the PM imaged by TIRF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" y="1371600"/>
            <a:ext cx="7834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Light-sheet </a:t>
            </a:r>
            <a:r>
              <a:rPr lang="en-US" sz="1800" dirty="0" smtClean="0"/>
              <a:t>imaging of an i-IP</a:t>
            </a:r>
            <a:r>
              <a:rPr lang="en-US" sz="1800" baseline="-25000" dirty="0" smtClean="0"/>
              <a:t>3</a:t>
            </a:r>
            <a:r>
              <a:rPr lang="en-US" sz="1800" dirty="0" smtClean="0"/>
              <a:t>-evoked global Ca</a:t>
            </a:r>
            <a:r>
              <a:rPr lang="en-US" sz="1800" baseline="30000" dirty="0" smtClean="0"/>
              <a:t>2+</a:t>
            </a:r>
            <a:r>
              <a:rPr lang="en-US" sz="1800" dirty="0" smtClean="0"/>
              <a:t> spike in a HEK293 cell</a:t>
            </a:r>
            <a:endParaRPr lang="en-US" sz="1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09600" y="1295400"/>
            <a:ext cx="7848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Picture 2" descr="linescanSDimaging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828800"/>
            <a:ext cx="6324600" cy="43897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32336" y="2286000"/>
            <a:ext cx="1611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Raw fluorescence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7543800" y="3048000"/>
            <a:ext cx="95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SD signal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6172200" y="4038600"/>
            <a:ext cx="114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periphery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24600" y="4572000"/>
            <a:ext cx="890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3366FF"/>
                </a:solidFill>
              </a:rPr>
              <a:t>interior</a:t>
            </a:r>
            <a:endParaRPr lang="en-US" sz="1800" dirty="0">
              <a:solidFill>
                <a:srgbClr val="3366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33600" y="5562600"/>
            <a:ext cx="1295400" cy="76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126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0839"/>
            <a:ext cx="8229600" cy="792161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Pulsatile and diffuse components of Ca2+ release are ubiquitous in many cell types</a:t>
            </a:r>
            <a:endParaRPr lang="en-US" sz="2800" dirty="0">
              <a:solidFill>
                <a:srgbClr val="FFFF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1219200"/>
            <a:ext cx="7848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Picture 3" descr="HeLa_SD_traces and bell shaped plot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00200"/>
            <a:ext cx="5279756" cy="2667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0400" y="4419600"/>
            <a:ext cx="39624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e.g. HeLa cell</a:t>
            </a:r>
          </a:p>
          <a:p>
            <a:pPr algn="ctr"/>
            <a:endParaRPr lang="en-US" sz="1800" i="1" dirty="0" smtClean="0"/>
          </a:p>
          <a:p>
            <a:pPr algn="ctr"/>
            <a:r>
              <a:rPr lang="en-US" sz="1800" i="1" dirty="0" smtClean="0"/>
              <a:t>and </a:t>
            </a:r>
          </a:p>
          <a:p>
            <a:pPr algn="ctr"/>
            <a:r>
              <a:rPr lang="en-US" sz="1800" dirty="0" smtClean="0"/>
              <a:t>  SHSY-5Y neuroblastoma</a:t>
            </a:r>
          </a:p>
          <a:p>
            <a:pPr algn="ctr"/>
            <a:r>
              <a:rPr lang="en-US" sz="1800" dirty="0" smtClean="0"/>
              <a:t>MDA breast cancer</a:t>
            </a:r>
          </a:p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817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028" descr="cartoon%20illustrating%20generation%20of%20local%20and%20global%20cellular%20Ca%20signals_i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905000"/>
            <a:ext cx="4495800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1029"/>
          <p:cNvSpPr txBox="1">
            <a:spLocks noChangeArrowheads="1"/>
          </p:cNvSpPr>
          <p:nvPr/>
        </p:nvSpPr>
        <p:spPr bwMode="auto">
          <a:xfrm>
            <a:off x="5562600" y="3124201"/>
            <a:ext cx="1828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 dirty="0">
                <a:solidFill>
                  <a:schemeClr val="bg1"/>
                </a:solidFill>
                <a:cs typeface="ＭＳ Ｐゴシック" charset="0"/>
              </a:rPr>
              <a:t>puff</a:t>
            </a:r>
          </a:p>
        </p:txBody>
      </p:sp>
      <p:sp>
        <p:nvSpPr>
          <p:cNvPr id="7173" name="Rectangle 1026"/>
          <p:cNvSpPr txBox="1">
            <a:spLocks noChangeArrowheads="1"/>
          </p:cNvSpPr>
          <p:nvPr/>
        </p:nvSpPr>
        <p:spPr bwMode="auto">
          <a:xfrm>
            <a:off x="228600" y="457200"/>
            <a:ext cx="87630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rgbClr val="FFFF00"/>
                </a:solidFill>
                <a:cs typeface="ＭＳ Ｐゴシック" charset="0"/>
              </a:rPr>
              <a:t>Factors determining the spatiotemporal patterning of IP</a:t>
            </a:r>
            <a:r>
              <a:rPr lang="en-US" sz="1800" baseline="-25000" dirty="0" smtClean="0">
                <a:solidFill>
                  <a:srgbClr val="FFFF00"/>
                </a:solidFill>
                <a:cs typeface="ＭＳ Ｐゴシック" charset="0"/>
              </a:rPr>
              <a:t>3</a:t>
            </a:r>
            <a:r>
              <a:rPr lang="en-US" sz="1800" dirty="0" smtClean="0">
                <a:solidFill>
                  <a:srgbClr val="FFFF00"/>
                </a:solidFill>
                <a:cs typeface="ＭＳ Ｐゴシック" charset="0"/>
              </a:rPr>
              <a:t>-mediated Ca</a:t>
            </a:r>
            <a:r>
              <a:rPr lang="en-US" sz="1800" baseline="30000" dirty="0" smtClean="0">
                <a:solidFill>
                  <a:srgbClr val="FFFF00"/>
                </a:solidFill>
                <a:cs typeface="ＭＳ Ｐゴシック" charset="0"/>
              </a:rPr>
              <a:t>2+</a:t>
            </a:r>
            <a:r>
              <a:rPr lang="en-US" sz="1800" dirty="0" smtClean="0">
                <a:solidFill>
                  <a:srgbClr val="FFFF00"/>
                </a:solidFill>
                <a:cs typeface="ＭＳ Ｐゴシック" charset="0"/>
              </a:rPr>
              <a:t> signals</a:t>
            </a:r>
            <a:endParaRPr lang="en-US" sz="1800" dirty="0">
              <a:solidFill>
                <a:srgbClr val="FFFF00"/>
              </a:solidFill>
              <a:cs typeface="ＭＳ Ｐゴシック" charset="0"/>
            </a:endParaRPr>
          </a:p>
          <a:p>
            <a:pPr eaLnBrk="1" hangingPunct="1"/>
            <a:endParaRPr lang="en-US" sz="800" dirty="0" smtClean="0">
              <a:solidFill>
                <a:srgbClr val="FFFF00"/>
              </a:solidFill>
              <a:cs typeface="ＭＳ Ｐゴシック" charset="0"/>
            </a:endParaRPr>
          </a:p>
          <a:p>
            <a:pPr marL="1200150" lvl="1" indent="-457200" eaLnBrk="1" hangingPunct="1">
              <a:buAutoNum type="arabicParenR"/>
            </a:pPr>
            <a:endParaRPr lang="en-US" sz="1600" dirty="0" smtClean="0">
              <a:solidFill>
                <a:srgbClr val="FFFF00"/>
              </a:solidFill>
              <a:cs typeface="ＭＳ Ｐゴシック" charset="0"/>
            </a:endParaRPr>
          </a:p>
          <a:p>
            <a:pPr marL="1200150" lvl="1" indent="-457200" eaLnBrk="1" hangingPunct="1">
              <a:buAutoNum type="arabicParenR"/>
            </a:pPr>
            <a:r>
              <a:rPr lang="en-US" sz="1600" dirty="0" smtClean="0">
                <a:solidFill>
                  <a:srgbClr val="FFFF00"/>
                </a:solidFill>
                <a:cs typeface="ＭＳ Ｐゴシック" charset="0"/>
              </a:rPr>
              <a:t>The properties of the IP</a:t>
            </a:r>
            <a:r>
              <a:rPr lang="en-US" sz="1600" baseline="-25000" dirty="0" smtClean="0">
                <a:solidFill>
                  <a:srgbClr val="FFFF00"/>
                </a:solidFill>
                <a:cs typeface="ＭＳ Ｐゴシック" charset="0"/>
              </a:rPr>
              <a:t>3</a:t>
            </a:r>
            <a:r>
              <a:rPr lang="en-US" sz="1600" dirty="0" smtClean="0">
                <a:solidFill>
                  <a:srgbClr val="FFFF00"/>
                </a:solidFill>
                <a:cs typeface="ＭＳ Ｐゴシック" charset="0"/>
              </a:rPr>
              <a:t> receptor (positive and negative feedback by Ca</a:t>
            </a:r>
            <a:r>
              <a:rPr lang="en-US" sz="1600" baseline="30000" dirty="0" smtClean="0">
                <a:solidFill>
                  <a:srgbClr val="FFFF00"/>
                </a:solidFill>
                <a:cs typeface="ＭＳ Ｐゴシック" charset="0"/>
              </a:rPr>
              <a:t>2+</a:t>
            </a:r>
            <a:r>
              <a:rPr lang="en-US" sz="1600" dirty="0" smtClean="0">
                <a:solidFill>
                  <a:srgbClr val="FFFF00"/>
                </a:solidFill>
                <a:cs typeface="ＭＳ Ｐゴシック" charset="0"/>
              </a:rPr>
              <a:t>)</a:t>
            </a:r>
          </a:p>
          <a:p>
            <a:pPr marL="1200150" lvl="1" indent="-457200" eaLnBrk="1" hangingPunct="1">
              <a:buAutoNum type="arabicParenR"/>
            </a:pPr>
            <a:r>
              <a:rPr lang="en-US" sz="1600" dirty="0" smtClean="0">
                <a:solidFill>
                  <a:srgbClr val="FFFF00"/>
                </a:solidFill>
                <a:cs typeface="ＭＳ Ｐゴシック" charset="0"/>
              </a:rPr>
              <a:t>The spatial arrangement (clusters) of IP</a:t>
            </a:r>
            <a:r>
              <a:rPr lang="en-US" sz="1600" baseline="-25000" dirty="0" smtClean="0">
                <a:solidFill>
                  <a:srgbClr val="FFFF00"/>
                </a:solidFill>
                <a:cs typeface="ＭＳ Ｐゴシック" charset="0"/>
              </a:rPr>
              <a:t>3</a:t>
            </a:r>
            <a:r>
              <a:rPr lang="en-US" sz="1600" dirty="0" smtClean="0">
                <a:solidFill>
                  <a:srgbClr val="FFFF00"/>
                </a:solidFill>
                <a:cs typeface="ＭＳ Ｐゴシック" charset="0"/>
              </a:rPr>
              <a:t> receptors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914400"/>
            <a:ext cx="7848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062186" y="2209801"/>
            <a:ext cx="42421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blip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029200" y="3225801"/>
            <a:ext cx="44114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puff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5029202" y="4343401"/>
            <a:ext cx="137159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global spike?</a:t>
            </a:r>
            <a:endParaRPr lang="en-US" sz="12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838200" y="1905000"/>
            <a:ext cx="3364057" cy="4195453"/>
            <a:chOff x="3657600" y="1600200"/>
            <a:chExt cx="3364057" cy="4195453"/>
          </a:xfrm>
        </p:grpSpPr>
        <p:grpSp>
          <p:nvGrpSpPr>
            <p:cNvPr id="13" name="Group 25"/>
            <p:cNvGrpSpPr>
              <a:grpSpLocks/>
            </p:cNvGrpSpPr>
            <p:nvPr/>
          </p:nvGrpSpPr>
          <p:grpSpPr bwMode="auto">
            <a:xfrm>
              <a:off x="3657600" y="1600200"/>
              <a:ext cx="3364057" cy="4195453"/>
              <a:chOff x="240" y="1200"/>
              <a:chExt cx="2520" cy="2733"/>
            </a:xfrm>
          </p:grpSpPr>
          <p:sp>
            <p:nvSpPr>
              <p:cNvPr id="15" name="Text Box 4"/>
              <p:cNvSpPr txBox="1">
                <a:spLocks noChangeArrowheads="1"/>
              </p:cNvSpPr>
              <p:nvPr/>
            </p:nvSpPr>
            <p:spPr bwMode="auto">
              <a:xfrm>
                <a:off x="240" y="3072"/>
                <a:ext cx="952" cy="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600" b="1" dirty="0">
                    <a:latin typeface="Century Schoolbook" pitchFamily="16" charset="0"/>
                  </a:rPr>
                  <a:t>cytoplasm</a:t>
                </a:r>
              </a:p>
            </p:txBody>
          </p:sp>
          <p:grpSp>
            <p:nvGrpSpPr>
              <p:cNvPr id="16" name="Group 6"/>
              <p:cNvGrpSpPr>
                <a:grpSpLocks/>
              </p:cNvGrpSpPr>
              <p:nvPr/>
            </p:nvGrpSpPr>
            <p:grpSpPr bwMode="auto">
              <a:xfrm>
                <a:off x="1123" y="2873"/>
                <a:ext cx="834" cy="778"/>
                <a:chOff x="1248" y="2688"/>
                <a:chExt cx="1152" cy="1064"/>
              </a:xfrm>
            </p:grpSpPr>
            <p:sp>
              <p:nvSpPr>
                <p:cNvPr id="29" name="Oval 7"/>
                <p:cNvSpPr>
                  <a:spLocks noChangeArrowheads="1"/>
                </p:cNvSpPr>
                <p:nvPr/>
              </p:nvSpPr>
              <p:spPr bwMode="auto">
                <a:xfrm>
                  <a:off x="1480" y="2688"/>
                  <a:ext cx="688" cy="976"/>
                </a:xfrm>
                <a:prstGeom prst="ellipse">
                  <a:avLst/>
                </a:prstGeom>
                <a:solidFill>
                  <a:srgbClr val="0000FF"/>
                </a:solidFill>
                <a:ln w="15875">
                  <a:solidFill>
                    <a:srgbClr val="FF66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" name="Oval 8"/>
                <p:cNvSpPr>
                  <a:spLocks noChangeArrowheads="1"/>
                </p:cNvSpPr>
                <p:nvPr/>
              </p:nvSpPr>
              <p:spPr bwMode="auto">
                <a:xfrm>
                  <a:off x="1248" y="2776"/>
                  <a:ext cx="692" cy="976"/>
                </a:xfrm>
                <a:prstGeom prst="ellipse">
                  <a:avLst/>
                </a:prstGeom>
                <a:solidFill>
                  <a:srgbClr val="0000FF"/>
                </a:solidFill>
                <a:ln w="15875">
                  <a:solidFill>
                    <a:srgbClr val="FF66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" name="Oval 9"/>
                <p:cNvSpPr>
                  <a:spLocks noChangeArrowheads="1"/>
                </p:cNvSpPr>
                <p:nvPr/>
              </p:nvSpPr>
              <p:spPr bwMode="auto">
                <a:xfrm>
                  <a:off x="1708" y="2776"/>
                  <a:ext cx="692" cy="976"/>
                </a:xfrm>
                <a:prstGeom prst="ellipse">
                  <a:avLst/>
                </a:prstGeom>
                <a:solidFill>
                  <a:srgbClr val="0000FF"/>
                </a:solidFill>
                <a:ln w="15875">
                  <a:solidFill>
                    <a:srgbClr val="FF66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7" name="Text Box 10"/>
              <p:cNvSpPr txBox="1">
                <a:spLocks noChangeArrowheads="1"/>
              </p:cNvSpPr>
              <p:nvPr/>
            </p:nvSpPr>
            <p:spPr bwMode="auto">
              <a:xfrm>
                <a:off x="1096" y="1597"/>
                <a:ext cx="807" cy="3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3200" b="1" dirty="0">
                    <a:latin typeface="Century Schoolbook" pitchFamily="16" charset="0"/>
                  </a:rPr>
                  <a:t>Ca</a:t>
                </a:r>
                <a:r>
                  <a:rPr lang="en-US" sz="3200" b="1" baseline="30000" dirty="0">
                    <a:latin typeface="Century Schoolbook" pitchFamily="16" charset="0"/>
                  </a:rPr>
                  <a:t>2+</a:t>
                </a:r>
                <a:endParaRPr lang="en-US" sz="3200" b="1" baseline="30000" dirty="0">
                  <a:solidFill>
                    <a:srgbClr val="0000FF"/>
                  </a:solidFill>
                  <a:latin typeface="Century Schoolbook" pitchFamily="16" charset="0"/>
                </a:endParaRPr>
              </a:p>
            </p:txBody>
          </p:sp>
          <p:sp>
            <p:nvSpPr>
              <p:cNvPr id="18" name="AutoShape 11"/>
              <p:cNvSpPr>
                <a:spLocks noChangeArrowheads="1"/>
              </p:cNvSpPr>
              <p:nvPr/>
            </p:nvSpPr>
            <p:spPr bwMode="auto">
              <a:xfrm rot="-5400000">
                <a:off x="957" y="2471"/>
                <a:ext cx="1146" cy="244"/>
              </a:xfrm>
              <a:prstGeom prst="rightArrow">
                <a:avLst>
                  <a:gd name="adj1" fmla="val 29639"/>
                  <a:gd name="adj2" fmla="val 78148"/>
                </a:avLst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ctr" eaLnBrk="1" hangingPunct="1"/>
                <a:endParaRPr lang="en-US" baseline="-25000">
                  <a:latin typeface="Century Schoolbook" pitchFamily="16" charset="0"/>
                </a:endParaRPr>
              </a:p>
            </p:txBody>
          </p:sp>
          <p:sp>
            <p:nvSpPr>
              <p:cNvPr id="19" name="Text Box 12"/>
              <p:cNvSpPr txBox="1">
                <a:spLocks noChangeArrowheads="1"/>
              </p:cNvSpPr>
              <p:nvPr/>
            </p:nvSpPr>
            <p:spPr bwMode="auto">
              <a:xfrm>
                <a:off x="640" y="2193"/>
                <a:ext cx="565" cy="3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2800" b="1" dirty="0">
                    <a:latin typeface="Century Schoolbook" pitchFamily="16" charset="0"/>
                  </a:rPr>
                  <a:t>IP</a:t>
                </a:r>
                <a:r>
                  <a:rPr lang="en-US" sz="2800" b="1" baseline="-25000" dirty="0">
                    <a:latin typeface="Century Schoolbook" pitchFamily="16" charset="0"/>
                  </a:rPr>
                  <a:t>3</a:t>
                </a:r>
                <a:endParaRPr lang="en-US" sz="2800" b="1" baseline="-25000" dirty="0">
                  <a:solidFill>
                    <a:srgbClr val="FF5050"/>
                  </a:solidFill>
                  <a:latin typeface="Century Schoolbook" pitchFamily="16" charset="0"/>
                </a:endParaRPr>
              </a:p>
            </p:txBody>
          </p:sp>
          <p:sp>
            <p:nvSpPr>
              <p:cNvPr id="20" name="AutoShape 13"/>
              <p:cNvSpPr>
                <a:spLocks noChangeArrowheads="1"/>
              </p:cNvSpPr>
              <p:nvPr/>
            </p:nvSpPr>
            <p:spPr bwMode="auto">
              <a:xfrm rot="2610742">
                <a:off x="883" y="2686"/>
                <a:ext cx="378" cy="246"/>
              </a:xfrm>
              <a:prstGeom prst="rightArrow">
                <a:avLst>
                  <a:gd name="adj1" fmla="val 35546"/>
                  <a:gd name="adj2" fmla="val 64679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Rectangle 14"/>
              <p:cNvSpPr>
                <a:spLocks noChangeArrowheads="1"/>
              </p:cNvSpPr>
              <p:nvPr/>
            </p:nvSpPr>
            <p:spPr bwMode="auto">
              <a:xfrm>
                <a:off x="818" y="3325"/>
                <a:ext cx="1486" cy="63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Rectangle 15"/>
              <p:cNvSpPr>
                <a:spLocks noChangeArrowheads="1"/>
              </p:cNvSpPr>
              <p:nvPr/>
            </p:nvSpPr>
            <p:spPr bwMode="auto">
              <a:xfrm>
                <a:off x="818" y="3413"/>
                <a:ext cx="1486" cy="67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Text Box 16"/>
              <p:cNvSpPr txBox="1">
                <a:spLocks noChangeArrowheads="1"/>
              </p:cNvSpPr>
              <p:nvPr/>
            </p:nvSpPr>
            <p:spPr bwMode="auto">
              <a:xfrm>
                <a:off x="1667" y="2458"/>
                <a:ext cx="325" cy="3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3200" b="1" dirty="0">
                    <a:solidFill>
                      <a:srgbClr val="FF0000"/>
                    </a:solidFill>
                    <a:latin typeface="Century Schoolbook" pitchFamily="16" charset="0"/>
                  </a:rPr>
                  <a:t>+</a:t>
                </a:r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auto">
              <a:xfrm>
                <a:off x="1291" y="3002"/>
                <a:ext cx="498" cy="713"/>
              </a:xfrm>
              <a:prstGeom prst="ellipse">
                <a:avLst/>
              </a:prstGeom>
              <a:solidFill>
                <a:srgbClr val="0000FF"/>
              </a:solidFill>
              <a:ln w="15875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Text Box 18"/>
              <p:cNvSpPr txBox="1">
                <a:spLocks noChangeArrowheads="1"/>
              </p:cNvSpPr>
              <p:nvPr/>
            </p:nvSpPr>
            <p:spPr bwMode="auto">
              <a:xfrm>
                <a:off x="811" y="3632"/>
                <a:ext cx="1949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b="1" dirty="0">
                    <a:latin typeface="Century Schoolbook" pitchFamily="16" charset="0"/>
                  </a:rPr>
                  <a:t>IP</a:t>
                </a:r>
                <a:r>
                  <a:rPr lang="en-US" b="1" baseline="-25000" dirty="0">
                    <a:latin typeface="Century Schoolbook" pitchFamily="16" charset="0"/>
                  </a:rPr>
                  <a:t>3 </a:t>
                </a:r>
                <a:r>
                  <a:rPr lang="en-US" sz="1800" b="1" dirty="0" smtClean="0">
                    <a:latin typeface="Century Schoolbook" pitchFamily="16" charset="0"/>
                  </a:rPr>
                  <a:t>receptor (IP</a:t>
                </a:r>
                <a:r>
                  <a:rPr lang="en-US" sz="1800" b="1" baseline="-25000" dirty="0" smtClean="0">
                    <a:latin typeface="Century Schoolbook" pitchFamily="16" charset="0"/>
                  </a:rPr>
                  <a:t>3</a:t>
                </a:r>
                <a:r>
                  <a:rPr lang="en-US" sz="1800" b="1" dirty="0" smtClean="0">
                    <a:latin typeface="Century Schoolbook" pitchFamily="16" charset="0"/>
                  </a:rPr>
                  <a:t>R)</a:t>
                </a:r>
                <a:endParaRPr lang="en-US" sz="1800" b="1" dirty="0">
                  <a:solidFill>
                    <a:srgbClr val="FFFF99"/>
                  </a:solidFill>
                  <a:latin typeface="Century Schoolbook" pitchFamily="16" charset="0"/>
                </a:endParaRPr>
              </a:p>
            </p:txBody>
          </p:sp>
          <p:sp>
            <p:nvSpPr>
              <p:cNvPr id="26" name="Arc 19"/>
              <p:cNvSpPr>
                <a:spLocks/>
              </p:cNvSpPr>
              <p:nvPr/>
            </p:nvSpPr>
            <p:spPr bwMode="auto">
              <a:xfrm rot="-5400000">
                <a:off x="1004" y="1771"/>
                <a:ext cx="1920" cy="777"/>
              </a:xfrm>
              <a:custGeom>
                <a:avLst/>
                <a:gdLst>
                  <a:gd name="G0" fmla="+- 21445 0 0"/>
                  <a:gd name="G1" fmla="+- 20244 0 0"/>
                  <a:gd name="G2" fmla="+- 21600 0 0"/>
                  <a:gd name="T0" fmla="*/ 28979 w 43045"/>
                  <a:gd name="T1" fmla="*/ 0 h 41844"/>
                  <a:gd name="T2" fmla="*/ 0 w 43045"/>
                  <a:gd name="T3" fmla="*/ 22826 h 41844"/>
                  <a:gd name="T4" fmla="*/ 21445 w 43045"/>
                  <a:gd name="T5" fmla="*/ 20244 h 418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045" h="41844" fill="none" extrusionOk="0">
                    <a:moveTo>
                      <a:pt x="28978" y="0"/>
                    </a:moveTo>
                    <a:cubicBezTo>
                      <a:pt x="37435" y="3147"/>
                      <a:pt x="43045" y="11220"/>
                      <a:pt x="43045" y="20244"/>
                    </a:cubicBezTo>
                    <a:cubicBezTo>
                      <a:pt x="43045" y="32173"/>
                      <a:pt x="33374" y="41844"/>
                      <a:pt x="21445" y="41844"/>
                    </a:cubicBezTo>
                    <a:cubicBezTo>
                      <a:pt x="10514" y="41844"/>
                      <a:pt x="1306" y="33678"/>
                      <a:pt x="-1" y="22826"/>
                    </a:cubicBezTo>
                  </a:path>
                  <a:path w="43045" h="41844" stroke="0" extrusionOk="0">
                    <a:moveTo>
                      <a:pt x="28978" y="0"/>
                    </a:moveTo>
                    <a:cubicBezTo>
                      <a:pt x="37435" y="3147"/>
                      <a:pt x="43045" y="11220"/>
                      <a:pt x="43045" y="20244"/>
                    </a:cubicBezTo>
                    <a:cubicBezTo>
                      <a:pt x="43045" y="32173"/>
                      <a:pt x="33374" y="41844"/>
                      <a:pt x="21445" y="41844"/>
                    </a:cubicBezTo>
                    <a:cubicBezTo>
                      <a:pt x="10514" y="41844"/>
                      <a:pt x="1306" y="33678"/>
                      <a:pt x="-1" y="22826"/>
                    </a:cubicBezTo>
                    <a:lnTo>
                      <a:pt x="21445" y="20244"/>
                    </a:lnTo>
                    <a:close/>
                  </a:path>
                </a:pathLst>
              </a:custGeom>
              <a:noFill/>
              <a:ln w="31750" cap="rnd">
                <a:solidFill>
                  <a:schemeClr val="tx1"/>
                </a:solidFill>
                <a:prstDash val="sysDot"/>
                <a:round/>
                <a:headEnd/>
                <a:tailEnd type="stealth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Arc 20"/>
              <p:cNvSpPr>
                <a:spLocks/>
              </p:cNvSpPr>
              <p:nvPr/>
            </p:nvSpPr>
            <p:spPr bwMode="auto">
              <a:xfrm>
                <a:off x="1724" y="1863"/>
                <a:ext cx="326" cy="1080"/>
              </a:xfrm>
              <a:custGeom>
                <a:avLst/>
                <a:gdLst>
                  <a:gd name="G0" fmla="+- 3427 0 0"/>
                  <a:gd name="G1" fmla="+- 21600 0 0"/>
                  <a:gd name="G2" fmla="+- 21600 0 0"/>
                  <a:gd name="T0" fmla="*/ 0 w 25027"/>
                  <a:gd name="T1" fmla="*/ 274 h 41468"/>
                  <a:gd name="T2" fmla="*/ 11903 w 25027"/>
                  <a:gd name="T3" fmla="*/ 41468 h 41468"/>
                  <a:gd name="T4" fmla="*/ 3427 w 25027"/>
                  <a:gd name="T5" fmla="*/ 21600 h 41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027" h="41468" fill="none" extrusionOk="0">
                    <a:moveTo>
                      <a:pt x="-1" y="273"/>
                    </a:moveTo>
                    <a:cubicBezTo>
                      <a:pt x="1133" y="91"/>
                      <a:pt x="2279" y="-1"/>
                      <a:pt x="3427" y="0"/>
                    </a:cubicBezTo>
                    <a:cubicBezTo>
                      <a:pt x="15356" y="0"/>
                      <a:pt x="25027" y="9670"/>
                      <a:pt x="25027" y="21600"/>
                    </a:cubicBezTo>
                    <a:cubicBezTo>
                      <a:pt x="25027" y="30253"/>
                      <a:pt x="19862" y="38071"/>
                      <a:pt x="11902" y="41467"/>
                    </a:cubicBezTo>
                  </a:path>
                  <a:path w="25027" h="41468" stroke="0" extrusionOk="0">
                    <a:moveTo>
                      <a:pt x="-1" y="273"/>
                    </a:moveTo>
                    <a:cubicBezTo>
                      <a:pt x="1133" y="91"/>
                      <a:pt x="2279" y="-1"/>
                      <a:pt x="3427" y="0"/>
                    </a:cubicBezTo>
                    <a:cubicBezTo>
                      <a:pt x="15356" y="0"/>
                      <a:pt x="25027" y="9670"/>
                      <a:pt x="25027" y="21600"/>
                    </a:cubicBezTo>
                    <a:cubicBezTo>
                      <a:pt x="25027" y="30253"/>
                      <a:pt x="19862" y="38071"/>
                      <a:pt x="11902" y="41467"/>
                    </a:cubicBezTo>
                    <a:lnTo>
                      <a:pt x="3427" y="21600"/>
                    </a:lnTo>
                    <a:close/>
                  </a:path>
                </a:pathLst>
              </a:custGeom>
              <a:noFill/>
              <a:ln w="31750" cap="rnd">
                <a:solidFill>
                  <a:schemeClr val="tx1"/>
                </a:solidFill>
                <a:prstDash val="sysDot"/>
                <a:round/>
                <a:headEnd/>
                <a:tailEnd type="stealth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Text Box 22"/>
              <p:cNvSpPr txBox="1">
                <a:spLocks noChangeArrowheads="1"/>
              </p:cNvSpPr>
              <p:nvPr/>
            </p:nvSpPr>
            <p:spPr bwMode="auto">
              <a:xfrm>
                <a:off x="2067" y="2788"/>
                <a:ext cx="266" cy="4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4000" b="1" dirty="0">
                    <a:solidFill>
                      <a:srgbClr val="FF0000"/>
                    </a:solidFill>
                    <a:latin typeface="Century Schoolbook" pitchFamily="16" charset="0"/>
                  </a:rPr>
                  <a:t>-</a:t>
                </a:r>
                <a:endParaRPr lang="en-US" sz="4000" b="1" dirty="0">
                  <a:solidFill>
                    <a:schemeClr val="accent2"/>
                  </a:solidFill>
                  <a:latin typeface="Century Schoolbook" pitchFamily="16" charset="0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3886200" y="5054600"/>
              <a:ext cx="4697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ER</a:t>
              </a:r>
              <a:endParaRPr lang="en-US" sz="1600"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1066800" y="6248400"/>
            <a:ext cx="7620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1600" i="1" dirty="0" smtClean="0">
                <a:solidFill>
                  <a:srgbClr val="FFFF00"/>
                </a:solidFill>
              </a:rPr>
              <a:t>These signals </a:t>
            </a:r>
            <a:r>
              <a:rPr lang="en-US" sz="1600" i="1" dirty="0">
                <a:solidFill>
                  <a:srgbClr val="FFFF00"/>
                </a:solidFill>
              </a:rPr>
              <a:t>are the </a:t>
            </a:r>
            <a:r>
              <a:rPr lang="en-US" sz="1600" i="1" dirty="0" smtClean="0">
                <a:solidFill>
                  <a:srgbClr val="FFFF00"/>
                </a:solidFill>
              </a:rPr>
              <a:t>“phonemes” </a:t>
            </a:r>
            <a:r>
              <a:rPr lang="en-US" sz="1600" i="1" dirty="0">
                <a:solidFill>
                  <a:srgbClr val="FFFF00"/>
                </a:solidFill>
              </a:rPr>
              <a:t>of the language of calcium signaling.</a:t>
            </a:r>
          </a:p>
        </p:txBody>
      </p:sp>
    </p:spTree>
    <p:extLst>
      <p:ext uri="{BB962C8B-B14F-4D97-AF65-F5344CB8AC3E}">
        <p14:creationId xmlns:p14="http://schemas.microsoft.com/office/powerpoint/2010/main" val="741088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kingwithCalcium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95400"/>
            <a:ext cx="3276600" cy="11491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2667000"/>
            <a:ext cx="84582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These papers, and others, examined the transition from transient, local puffs to the regenerative global Ca</a:t>
            </a:r>
            <a:r>
              <a:rPr lang="en-US" sz="1400" baseline="30000" dirty="0" smtClean="0"/>
              <a:t>2+</a:t>
            </a:r>
            <a:r>
              <a:rPr lang="en-US" sz="1400" dirty="0" smtClean="0"/>
              <a:t>  spike, but not the mode of </a:t>
            </a:r>
            <a:r>
              <a:rPr lang="en-US" sz="1400" dirty="0"/>
              <a:t>Ca</a:t>
            </a:r>
            <a:r>
              <a:rPr lang="en-US" sz="1400" baseline="30000" dirty="0"/>
              <a:t>2</a:t>
            </a:r>
            <a:r>
              <a:rPr lang="en-US" sz="1400" baseline="30000" dirty="0" smtClean="0"/>
              <a:t>+</a:t>
            </a:r>
            <a:r>
              <a:rPr lang="en-US" sz="1400" dirty="0" smtClean="0"/>
              <a:t> liberation during the global spike.</a:t>
            </a:r>
          </a:p>
          <a:p>
            <a:endParaRPr lang="en-US" sz="1400" dirty="0" smtClean="0"/>
          </a:p>
          <a:p>
            <a:pPr algn="ctr"/>
            <a:r>
              <a:rPr lang="en-US" sz="1800" dirty="0" smtClean="0">
                <a:solidFill>
                  <a:srgbClr val="FFFF00"/>
                </a:solidFill>
              </a:rPr>
              <a:t>Questions</a:t>
            </a:r>
          </a:p>
          <a:p>
            <a:pPr algn="ctr"/>
            <a:endParaRPr lang="en-US" sz="1400" dirty="0"/>
          </a:p>
          <a:p>
            <a:r>
              <a:rPr lang="en-US" sz="1800" dirty="0" smtClean="0">
                <a:solidFill>
                  <a:srgbClr val="FFFF00"/>
                </a:solidFill>
              </a:rPr>
              <a:t>1. How is Ca</a:t>
            </a:r>
            <a:r>
              <a:rPr lang="en-US" sz="1800" baseline="30000" dirty="0" smtClean="0">
                <a:solidFill>
                  <a:srgbClr val="FFFF00"/>
                </a:solidFill>
              </a:rPr>
              <a:t>2+</a:t>
            </a:r>
            <a:r>
              <a:rPr lang="en-US" sz="1800" dirty="0" smtClean="0">
                <a:solidFill>
                  <a:srgbClr val="FFFF00"/>
                </a:solidFill>
              </a:rPr>
              <a:t> liberated during a global spike? </a:t>
            </a:r>
            <a:r>
              <a:rPr lang="en-US" sz="1400" dirty="0" smtClean="0"/>
              <a:t>As a flurry of coordinated puffs, or is there   also a spatially and temporally more uniform liberation of </a:t>
            </a:r>
            <a:r>
              <a:rPr lang="en-US" sz="1400" dirty="0"/>
              <a:t>Ca</a:t>
            </a:r>
            <a:r>
              <a:rPr lang="en-US" sz="1400" baseline="30000" dirty="0"/>
              <a:t>2</a:t>
            </a:r>
            <a:r>
              <a:rPr lang="en-US" sz="1400" baseline="30000" dirty="0" smtClean="0"/>
              <a:t>+</a:t>
            </a:r>
            <a:r>
              <a:rPr lang="en-US" sz="1800" dirty="0" smtClean="0"/>
              <a:t>? </a:t>
            </a:r>
            <a:r>
              <a:rPr lang="en-US" sz="1800" i="1" dirty="0" smtClean="0">
                <a:solidFill>
                  <a:srgbClr val="FFFF00"/>
                </a:solidFill>
              </a:rPr>
              <a:t>Are puffs the ‘universal building </a:t>
            </a:r>
            <a:r>
              <a:rPr lang="en-US" sz="1800" i="1" dirty="0" smtClean="0">
                <a:solidFill>
                  <a:srgbClr val="FFFF00"/>
                </a:solidFill>
              </a:rPr>
              <a:t>blocks’ </a:t>
            </a:r>
            <a:r>
              <a:rPr lang="en-US" sz="1800" i="1" dirty="0" smtClean="0">
                <a:solidFill>
                  <a:srgbClr val="FFFF00"/>
                </a:solidFill>
              </a:rPr>
              <a:t>of IP</a:t>
            </a:r>
            <a:r>
              <a:rPr lang="en-US" sz="1800" i="1" baseline="-25000" dirty="0" smtClean="0">
                <a:solidFill>
                  <a:srgbClr val="FFFF00"/>
                </a:solidFill>
              </a:rPr>
              <a:t>3</a:t>
            </a:r>
            <a:r>
              <a:rPr lang="en-US" sz="1800" i="1" dirty="0" smtClean="0">
                <a:solidFill>
                  <a:srgbClr val="FFFF00"/>
                </a:solidFill>
              </a:rPr>
              <a:t>-mediated cellular Ca</a:t>
            </a:r>
            <a:r>
              <a:rPr lang="en-US" sz="1800" i="1" baseline="30000" dirty="0" smtClean="0">
                <a:solidFill>
                  <a:srgbClr val="FFFF00"/>
                </a:solidFill>
              </a:rPr>
              <a:t>2+</a:t>
            </a:r>
            <a:r>
              <a:rPr lang="en-US" sz="1800" i="1" dirty="0" smtClean="0">
                <a:solidFill>
                  <a:srgbClr val="FFFF00"/>
                </a:solidFill>
              </a:rPr>
              <a:t> </a:t>
            </a:r>
            <a:r>
              <a:rPr lang="en-US" sz="1800" i="1" dirty="0" err="1" smtClean="0">
                <a:solidFill>
                  <a:srgbClr val="FFFF00"/>
                </a:solidFill>
              </a:rPr>
              <a:t>signalling</a:t>
            </a:r>
            <a:r>
              <a:rPr lang="en-US" sz="1800" i="1" dirty="0" smtClean="0">
                <a:solidFill>
                  <a:srgbClr val="FFFF00"/>
                </a:solidFill>
              </a:rPr>
              <a:t>. </a:t>
            </a:r>
          </a:p>
          <a:p>
            <a:endParaRPr lang="en-US" sz="1400" dirty="0"/>
          </a:p>
          <a:p>
            <a:r>
              <a:rPr lang="en-US" sz="1800" dirty="0" smtClean="0">
                <a:solidFill>
                  <a:srgbClr val="FFFF00"/>
                </a:solidFill>
              </a:rPr>
              <a:t>2. Where in the cell is </a:t>
            </a:r>
            <a:r>
              <a:rPr lang="en-US" sz="1800" dirty="0">
                <a:solidFill>
                  <a:srgbClr val="FFFF00"/>
                </a:solidFill>
              </a:rPr>
              <a:t>Ca</a:t>
            </a:r>
            <a:r>
              <a:rPr lang="en-US" sz="1800" baseline="30000" dirty="0">
                <a:solidFill>
                  <a:srgbClr val="FFFF00"/>
                </a:solidFill>
              </a:rPr>
              <a:t>2+</a:t>
            </a:r>
            <a:r>
              <a:rPr lang="en-US" sz="1800" dirty="0" smtClean="0">
                <a:solidFill>
                  <a:srgbClr val="FFFF00"/>
                </a:solidFill>
              </a:rPr>
              <a:t> liberated?  </a:t>
            </a:r>
            <a:r>
              <a:rPr lang="en-US" sz="1400" dirty="0" smtClean="0"/>
              <a:t>Only</a:t>
            </a:r>
            <a:r>
              <a:rPr lang="en-US" sz="1800" dirty="0" smtClean="0">
                <a:solidFill>
                  <a:srgbClr val="FFFF00"/>
                </a:solidFill>
              </a:rPr>
              <a:t> </a:t>
            </a:r>
            <a:r>
              <a:rPr lang="en-US" sz="1400" dirty="0"/>
              <a:t>from </a:t>
            </a:r>
            <a:r>
              <a:rPr lang="en-US" sz="1400" dirty="0" smtClean="0"/>
              <a:t>clusters of IP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R primarily adjacent to the plasma membrane, or from IP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Rs distributed throughout the cell?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5486400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i="1" dirty="0" smtClean="0"/>
          </a:p>
          <a:p>
            <a:r>
              <a:rPr lang="en-US" sz="1600" i="1" dirty="0" smtClean="0"/>
              <a:t>These questions have been difficult to answer,  because puffs become obscured by the much greater rise of cytosolic [</a:t>
            </a:r>
            <a:r>
              <a:rPr lang="en-US" sz="1600" i="1" dirty="0"/>
              <a:t>Ca</a:t>
            </a:r>
            <a:r>
              <a:rPr lang="en-US" sz="1600" i="1" baseline="30000" dirty="0"/>
              <a:t>2</a:t>
            </a:r>
            <a:r>
              <a:rPr lang="en-US" sz="1600" i="1" baseline="30000" dirty="0" smtClean="0"/>
              <a:t>+</a:t>
            </a:r>
            <a:r>
              <a:rPr lang="en-US" sz="1600" i="1" dirty="0" smtClean="0"/>
              <a:t>] during global spikes.</a:t>
            </a:r>
            <a:endParaRPr lang="en-US" sz="1600" i="1" dirty="0"/>
          </a:p>
        </p:txBody>
      </p:sp>
      <p:pic>
        <p:nvPicPr>
          <p:cNvPr id="6" name="Picture 5" descr="EMB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95400"/>
            <a:ext cx="3581400" cy="11395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4400" y="152400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How and where is Ca</a:t>
            </a:r>
            <a:r>
              <a:rPr lang="en-US" baseline="30000" dirty="0" smtClean="0">
                <a:solidFill>
                  <a:srgbClr val="FFFF00"/>
                </a:solidFill>
              </a:rPr>
              <a:t>2+</a:t>
            </a:r>
            <a:r>
              <a:rPr lang="en-US" dirty="0" smtClean="0">
                <a:solidFill>
                  <a:srgbClr val="FFFF00"/>
                </a:solidFill>
              </a:rPr>
              <a:t> liberated in a cell during global, IP</a:t>
            </a:r>
            <a:r>
              <a:rPr lang="en-US" baseline="-25000" dirty="0" smtClean="0">
                <a:solidFill>
                  <a:srgbClr val="FFFF00"/>
                </a:solidFill>
              </a:rPr>
              <a:t>3</a:t>
            </a:r>
            <a:r>
              <a:rPr lang="en-US" dirty="0" smtClean="0">
                <a:solidFill>
                  <a:srgbClr val="FFFF00"/>
                </a:solidFill>
              </a:rPr>
              <a:t>-mediated Ca</a:t>
            </a:r>
            <a:r>
              <a:rPr lang="en-US" baseline="30000" dirty="0" smtClean="0">
                <a:solidFill>
                  <a:srgbClr val="FFFF00"/>
                </a:solidFill>
              </a:rPr>
              <a:t>2+ </a:t>
            </a:r>
            <a:r>
              <a:rPr lang="en-US" dirty="0" smtClean="0">
                <a:solidFill>
                  <a:srgbClr val="FFFF00"/>
                </a:solidFill>
              </a:rPr>
              <a:t>spikes? 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1066800"/>
            <a:ext cx="7848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7086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Fluctuation processing greatly enhances visualization of local Ca</a:t>
            </a:r>
            <a:r>
              <a:rPr lang="en-US" sz="2800" baseline="30000" dirty="0" smtClean="0">
                <a:solidFill>
                  <a:srgbClr val="FFFF00"/>
                </a:solidFill>
              </a:rPr>
              <a:t>2+ </a:t>
            </a:r>
            <a:r>
              <a:rPr lang="en-US" sz="2800" dirty="0" smtClean="0">
                <a:solidFill>
                  <a:srgbClr val="FFFF00"/>
                </a:solidFill>
              </a:rPr>
              <a:t>puffs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7400" y="4267200"/>
            <a:ext cx="4697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5 um</a:t>
            </a:r>
            <a:endParaRPr lang="en-US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2514600" y="4343400"/>
            <a:ext cx="18270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standard deviation (SD)</a:t>
            </a:r>
            <a:endParaRPr lang="en-US" sz="12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09600" y="1295400"/>
            <a:ext cx="7848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2" name="local puff_for talk (Converted)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1371600"/>
            <a:ext cx="7315200" cy="53964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66800" y="5715000"/>
            <a:ext cx="716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SD signal </a:t>
            </a:r>
            <a:r>
              <a:rPr lang="en-US" sz="1400" dirty="0" smtClean="0"/>
              <a:t>reflects pixel-by-pixel fluctuations in fluorescence over a running time window 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219200" y="26670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‘raw’ Cal520 fluorescence 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295400" y="1828800"/>
            <a:ext cx="6981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TIRF imaging:  HEK WT cell, loaded with Cal520, caged i-IP</a:t>
            </a:r>
            <a:r>
              <a:rPr lang="en-US" sz="1200" baseline="-25000" dirty="0" smtClean="0"/>
              <a:t>3</a:t>
            </a:r>
            <a:r>
              <a:rPr lang="en-US" sz="1200" dirty="0" smtClean="0"/>
              <a:t> and EGTA to inhibit global Ca</a:t>
            </a:r>
            <a:r>
              <a:rPr lang="en-US" sz="1200" baseline="30000" dirty="0" smtClean="0"/>
              <a:t>2+</a:t>
            </a:r>
            <a:r>
              <a:rPr lang="en-US" sz="1200" dirty="0" smtClean="0"/>
              <a:t> spikes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2514600" y="2743200"/>
            <a:ext cx="95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SD signal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23854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Fluctuation analysis reveals a flurry of Ca</a:t>
            </a:r>
            <a:r>
              <a:rPr lang="en-US" sz="2400" baseline="30000" dirty="0" smtClean="0">
                <a:solidFill>
                  <a:srgbClr val="FFFF00"/>
                </a:solidFill>
              </a:rPr>
              <a:t>2+</a:t>
            </a:r>
            <a:r>
              <a:rPr lang="en-US" sz="2400" dirty="0" smtClean="0">
                <a:solidFill>
                  <a:srgbClr val="FFFF00"/>
                </a:solidFill>
              </a:rPr>
              <a:t> puffs during the rising phase of IP</a:t>
            </a:r>
            <a:r>
              <a:rPr lang="en-US" sz="2400" baseline="-25000" dirty="0" smtClean="0">
                <a:solidFill>
                  <a:srgbClr val="FFFF00"/>
                </a:solidFill>
              </a:rPr>
              <a:t>3</a:t>
            </a:r>
            <a:r>
              <a:rPr lang="en-US" sz="2400" dirty="0" smtClean="0">
                <a:solidFill>
                  <a:srgbClr val="FFFF00"/>
                </a:solidFill>
              </a:rPr>
              <a:t>-evoked global Ca</a:t>
            </a:r>
            <a:r>
              <a:rPr lang="en-US" sz="2400" baseline="30000" dirty="0" smtClean="0">
                <a:solidFill>
                  <a:srgbClr val="FFFF00"/>
                </a:solidFill>
              </a:rPr>
              <a:t>2+</a:t>
            </a:r>
            <a:r>
              <a:rPr lang="en-US" sz="2400" dirty="0" smtClean="0">
                <a:solidFill>
                  <a:srgbClr val="FFFF00"/>
                </a:solidFill>
              </a:rPr>
              <a:t> spike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4600" y="4648200"/>
            <a:ext cx="18270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standard deviation (SD)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066800" y="5638800"/>
            <a:ext cx="27392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HEK WT cell, loaded with caged i-IP3 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609600" y="1066800"/>
            <a:ext cx="7848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iIP3 evoked Spike_for talk (Converted)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143000"/>
            <a:ext cx="7162800" cy="5372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5000" y="4572000"/>
            <a:ext cx="4697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5 um</a:t>
            </a:r>
            <a:endParaRPr 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1143000" y="25908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‘raw’ Cal520 fluorescence 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1066800" y="2971800"/>
            <a:ext cx="16764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667000" y="2667000"/>
            <a:ext cx="95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SD signal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1981200" y="1828800"/>
            <a:ext cx="45924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TIRF imaging:  HEK WT cell, loaded with Cal520 and caged i-IP</a:t>
            </a:r>
            <a:r>
              <a:rPr lang="en-US" sz="1200" baseline="-25000" dirty="0" smtClean="0"/>
              <a:t>3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914400" y="5638800"/>
            <a:ext cx="716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SD signal </a:t>
            </a:r>
            <a:r>
              <a:rPr lang="en-US" sz="1400" dirty="0" smtClean="0"/>
              <a:t>reflects pixel-by-pixel fluctuations in fluorescence over a running time window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48596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Fluctuation analysis reveals a flurry of Ca</a:t>
            </a:r>
            <a:r>
              <a:rPr lang="en-US" sz="2400" baseline="30000" dirty="0" smtClean="0">
                <a:solidFill>
                  <a:srgbClr val="FFFF00"/>
                </a:solidFill>
              </a:rPr>
              <a:t>2+</a:t>
            </a:r>
            <a:r>
              <a:rPr lang="en-US" sz="2400" dirty="0" smtClean="0">
                <a:solidFill>
                  <a:srgbClr val="FFFF00"/>
                </a:solidFill>
              </a:rPr>
              <a:t> puffs during the rising phase of IP</a:t>
            </a:r>
            <a:r>
              <a:rPr lang="en-US" sz="2400" baseline="-25000" dirty="0" smtClean="0">
                <a:solidFill>
                  <a:srgbClr val="FFFF00"/>
                </a:solidFill>
              </a:rPr>
              <a:t>3</a:t>
            </a:r>
            <a:r>
              <a:rPr lang="en-US" sz="2400" dirty="0" smtClean="0">
                <a:solidFill>
                  <a:srgbClr val="FFFF00"/>
                </a:solidFill>
              </a:rPr>
              <a:t>-evoked global Ca</a:t>
            </a:r>
            <a:r>
              <a:rPr lang="en-US" sz="2400" baseline="30000" dirty="0" smtClean="0">
                <a:solidFill>
                  <a:srgbClr val="FFFF00"/>
                </a:solidFill>
              </a:rPr>
              <a:t>2+</a:t>
            </a:r>
            <a:r>
              <a:rPr lang="en-US" sz="2400" dirty="0" smtClean="0">
                <a:solidFill>
                  <a:srgbClr val="FFFF00"/>
                </a:solidFill>
              </a:rPr>
              <a:t> spike</a:t>
            </a:r>
            <a:endParaRPr lang="en-US" sz="2400" dirty="0">
              <a:solidFill>
                <a:srgbClr val="FFFF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09600" y="1066800"/>
            <a:ext cx="7848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Picture 2" descr="SD_Caspik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19200"/>
            <a:ext cx="6248400" cy="507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96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CONTROL - Ca</a:t>
            </a:r>
            <a:r>
              <a:rPr lang="en-US" sz="2400" baseline="30000" dirty="0" smtClean="0">
                <a:solidFill>
                  <a:srgbClr val="FFFF00"/>
                </a:solidFill>
              </a:rPr>
              <a:t>2+</a:t>
            </a:r>
            <a:r>
              <a:rPr lang="en-US" sz="2400" dirty="0" smtClean="0">
                <a:solidFill>
                  <a:srgbClr val="FFFF00"/>
                </a:solidFill>
              </a:rPr>
              <a:t> elevation induced by ionomycin is not accompanied by an increase in Ca</a:t>
            </a:r>
            <a:r>
              <a:rPr lang="en-US" sz="2400" baseline="30000" dirty="0" smtClean="0">
                <a:solidFill>
                  <a:srgbClr val="FFFF00"/>
                </a:solidFill>
              </a:rPr>
              <a:t>2+</a:t>
            </a:r>
            <a:r>
              <a:rPr lang="en-US" sz="2400" dirty="0" smtClean="0">
                <a:solidFill>
                  <a:srgbClr val="FFFF00"/>
                </a:solidFill>
              </a:rPr>
              <a:t> fluctuations</a:t>
            </a:r>
            <a:endParaRPr lang="en-US" sz="2400" dirty="0">
              <a:solidFill>
                <a:srgbClr val="FFFF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33400" y="1143000"/>
            <a:ext cx="7848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ionomycin evoked Spike_for talk (Converted)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1219200"/>
            <a:ext cx="7086600" cy="53149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3600" y="4648200"/>
            <a:ext cx="4697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5 um</a:t>
            </a:r>
            <a:endParaRPr lang="en-US" sz="1000" dirty="0"/>
          </a:p>
        </p:txBody>
      </p:sp>
      <p:sp>
        <p:nvSpPr>
          <p:cNvPr id="5" name="Rectangle 4"/>
          <p:cNvSpPr/>
          <p:nvPr/>
        </p:nvSpPr>
        <p:spPr>
          <a:xfrm>
            <a:off x="1143000" y="2971800"/>
            <a:ext cx="990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43000" y="25908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‘raw’ Cal520 fluorescence </a:t>
            </a:r>
            <a:endParaRPr lang="en-US" sz="1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67000" y="2667000"/>
            <a:ext cx="95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SD signal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0600" y="5867400"/>
            <a:ext cx="716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SD signal </a:t>
            </a:r>
            <a:r>
              <a:rPr lang="en-US" sz="1400" dirty="0" smtClean="0"/>
              <a:t>reflects pixel-by-pixel fluctuations in fluorescence over a running time window 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3048000" y="1828800"/>
            <a:ext cx="24937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TIRF imaging:  HEK IP3R null cell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54644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70968</TotalTime>
  <Words>1922</Words>
  <Application>Microsoft Macintosh PowerPoint</Application>
  <PresentationFormat>On-screen Show (4:3)</PresentationFormat>
  <Paragraphs>203</Paragraphs>
  <Slides>33</Slides>
  <Notes>3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Two distinct modes of IP3-mediated Ca2+ release during global Ca2+ spikes and waves  Re-examining an old question with some new techniques</vt:lpstr>
      <vt:lpstr>Ca2+ oscillations as frequency-encoded transmission of information </vt:lpstr>
      <vt:lpstr>PowerPoint Presentation</vt:lpstr>
      <vt:lpstr>PowerPoint Presentation</vt:lpstr>
      <vt:lpstr>PowerPoint Presentation</vt:lpstr>
      <vt:lpstr>Fluctuation processing greatly enhances visualization of local Ca2+ puffs </vt:lpstr>
      <vt:lpstr>Fluctuation analysis reveals a flurry of Ca2+ puffs during the rising phase of IP3-evoked global Ca2+ spike</vt:lpstr>
      <vt:lpstr>Fluctuation analysis reveals a flurry of Ca2+ puffs during the rising phase of IP3-evoked global Ca2+ spike</vt:lpstr>
      <vt:lpstr>CONTROL - Ca2+ elevation induced by ionomycin is not accompanied by an increase in Ca2+ fluctuations</vt:lpstr>
      <vt:lpstr>Two distinct modes of Ca2+ liberation during IP3-evoked spikes: An initial flurry of puffs (‘punctate’ release) then a temporally and spatially smoother ‘diffuse’ release.</vt:lpstr>
      <vt:lpstr>Puff activity during the rising phase of the Ca2+ spike tracks the rising global level of [Ca2+]</vt:lpstr>
      <vt:lpstr>Puff activity during the rising phase of the Ca2+ spike tracks the rising global level of [Ca2+]</vt:lpstr>
      <vt:lpstr>PowerPoint Presentation</vt:lpstr>
      <vt:lpstr>PowerPoint Presentation</vt:lpstr>
      <vt:lpstr>All three IP3R isoforms mediate both punctate and diffuse modes of Ca2+ liberation</vt:lpstr>
      <vt:lpstr>TIRF imaging visualizes only signals arising near the PM.  What’s happening in the cell interior?</vt:lpstr>
      <vt:lpstr>Ca2+ signals in the cell interior show pulsatile and diffuse patterns similar to signals near the PM imaged by TIRF </vt:lpstr>
      <vt:lpstr>What proportion of the Ca2+ released during Ca2+ spikes arises from puffs vs. diffuse release</vt:lpstr>
      <vt:lpstr>What proportion of the Ca2+ released during Ca2+ spikes arises from puffs vs. diffuse release</vt:lpstr>
      <vt:lpstr>What proportion of the Ca2+ released during Ca2+ spikes arises from puffs vs. diffuse release</vt:lpstr>
      <vt:lpstr>What proportion of the Ca2+ released during Ca2+ spikes arises from puffs vs. diffuse release</vt:lpstr>
      <vt:lpstr>What proportion of the Ca2+ released during Ca2+ spikes arises from puffs vs. diffuse release</vt:lpstr>
      <vt:lpstr>Two distinct modes of IP3-mediated Ca2+ liberation during global Ca2+ spikes: punctate and diffuse</vt:lpstr>
      <vt:lpstr>Some questions…</vt:lpstr>
      <vt:lpstr>Acknowledgements</vt:lpstr>
      <vt:lpstr>Some questions…</vt:lpstr>
      <vt:lpstr>Fluctuations during a global Ca2+ spike arise from transient, localized Ca2+ signals (puffs)</vt:lpstr>
      <vt:lpstr>CONTROL - Ca2+ elevation induced by ionomycin is not accompanied by an increase in Ca2+ fluctuations</vt:lpstr>
      <vt:lpstr>PowerPoint Presentation</vt:lpstr>
      <vt:lpstr>PowerPoint Presentation</vt:lpstr>
      <vt:lpstr>PowerPoint Presentation</vt:lpstr>
      <vt:lpstr>Ca2+ signals in the cell interior show pulsatile and diffuse patterns similar to signals near the PM imaged by TIRF </vt:lpstr>
      <vt:lpstr>Pulsatile and diffuse components of Ca2+ release are ubiquitous in many cell types</vt:lpstr>
    </vt:vector>
  </TitlesOfParts>
  <Company>U C Irvine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Optical methods to probe individual ion channel function</dc:title>
  <dc:creator>Steve Wiltgen</dc:creator>
  <cp:lastModifiedBy>Ian Parker</cp:lastModifiedBy>
  <cp:revision>668</cp:revision>
  <cp:lastPrinted>2012-12-03T06:23:26Z</cp:lastPrinted>
  <dcterms:created xsi:type="dcterms:W3CDTF">2008-06-06T03:16:43Z</dcterms:created>
  <dcterms:modified xsi:type="dcterms:W3CDTF">2019-10-16T18:21:04Z</dcterms:modified>
</cp:coreProperties>
</file>